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47"/>
  </p:notesMasterIdLst>
  <p:sldIdLst>
    <p:sldId id="256" r:id="rId2"/>
    <p:sldId id="264" r:id="rId3"/>
    <p:sldId id="333" r:id="rId4"/>
    <p:sldId id="283" r:id="rId5"/>
    <p:sldId id="260" r:id="rId6"/>
    <p:sldId id="327" r:id="rId7"/>
    <p:sldId id="280" r:id="rId8"/>
    <p:sldId id="261" r:id="rId9"/>
    <p:sldId id="282" r:id="rId10"/>
    <p:sldId id="281" r:id="rId11"/>
    <p:sldId id="285" r:id="rId12"/>
    <p:sldId id="328" r:id="rId13"/>
    <p:sldId id="329" r:id="rId14"/>
    <p:sldId id="267" r:id="rId15"/>
    <p:sldId id="318" r:id="rId16"/>
    <p:sldId id="319" r:id="rId17"/>
    <p:sldId id="320" r:id="rId18"/>
    <p:sldId id="321" r:id="rId19"/>
    <p:sldId id="322" r:id="rId20"/>
    <p:sldId id="323" r:id="rId21"/>
    <p:sldId id="324" r:id="rId22"/>
    <p:sldId id="325" r:id="rId23"/>
    <p:sldId id="326" r:id="rId24"/>
    <p:sldId id="298" r:id="rId25"/>
    <p:sldId id="273" r:id="rId26"/>
    <p:sldId id="262" r:id="rId27"/>
    <p:sldId id="334" r:id="rId28"/>
    <p:sldId id="317" r:id="rId29"/>
    <p:sldId id="335" r:id="rId30"/>
    <p:sldId id="316" r:id="rId31"/>
    <p:sldId id="337" r:id="rId32"/>
    <p:sldId id="336" r:id="rId33"/>
    <p:sldId id="338" r:id="rId34"/>
    <p:sldId id="339" r:id="rId35"/>
    <p:sldId id="340" r:id="rId36"/>
    <p:sldId id="341" r:id="rId37"/>
    <p:sldId id="342" r:id="rId38"/>
    <p:sldId id="312" r:id="rId39"/>
    <p:sldId id="315" r:id="rId40"/>
    <p:sldId id="299" r:id="rId41"/>
    <p:sldId id="257" r:id="rId42"/>
    <p:sldId id="332" r:id="rId43"/>
    <p:sldId id="330" r:id="rId44"/>
    <p:sldId id="331" r:id="rId45"/>
    <p:sldId id="2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p:scale>
          <a:sx n="79" d="100"/>
          <a:sy n="79" d="100"/>
        </p:scale>
        <p:origin x="-1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Capacity</a:t>
            </a:r>
          </a:p>
        </c:rich>
      </c:tx>
      <c:layout/>
      <c:overlay val="0"/>
      <c:spPr>
        <a:noFill/>
        <a:ln>
          <a:noFill/>
        </a:ln>
        <a:effectLst/>
      </c:sp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NiCD</c:v>
                </c:pt>
                <c:pt idx="1">
                  <c:v>Li-Ion</c:v>
                </c:pt>
                <c:pt idx="2">
                  <c:v>NiMH</c:v>
                </c:pt>
              </c:strCache>
            </c:strRef>
          </c:cat>
          <c:val>
            <c:numRef>
              <c:f>Sheet1!$B$2:$B$4</c:f>
              <c:numCache>
                <c:formatCode>General</c:formatCode>
                <c:ptCount val="3"/>
                <c:pt idx="0">
                  <c:v>600</c:v>
                </c:pt>
                <c:pt idx="1">
                  <c:v>900</c:v>
                </c:pt>
                <c:pt idx="2">
                  <c:v>2300</c:v>
                </c:pt>
              </c:numCache>
            </c:numRef>
          </c:val>
        </c:ser>
        <c:dLbls>
          <c:dLblPos val="inEnd"/>
          <c:showLegendKey val="0"/>
          <c:showVal val="1"/>
          <c:showCatName val="0"/>
          <c:showSerName val="0"/>
          <c:showPercent val="0"/>
          <c:showBubbleSize val="0"/>
        </c:dLbls>
        <c:gapWidth val="41"/>
        <c:axId val="95162368"/>
        <c:axId val="95165056"/>
      </c:barChart>
      <c:catAx>
        <c:axId val="9516236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Battery Technoloies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95165056"/>
        <c:crosses val="autoZero"/>
        <c:auto val="1"/>
        <c:lblAlgn val="ctr"/>
        <c:lblOffset val="100"/>
        <c:noMultiLvlLbl val="0"/>
      </c:catAx>
      <c:valAx>
        <c:axId val="95165056"/>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Capacity (mAh)</a:t>
                </a:r>
              </a:p>
            </c:rich>
          </c:tx>
          <c:layout/>
          <c:overlay val="0"/>
          <c:spPr>
            <a:noFill/>
            <a:ln>
              <a:noFill/>
            </a:ln>
            <a:effectLst/>
          </c:spPr>
        </c:title>
        <c:numFmt formatCode="General" sourceLinked="1"/>
        <c:majorTickMark val="none"/>
        <c:minorTickMark val="none"/>
        <c:tickLblPos val="nextTo"/>
        <c:crossAx val="951623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4805649293838E-2"/>
          <c:y val="3.9007092198581561E-2"/>
          <c:w val="0.91071189018039411"/>
          <c:h val="0.89646004355838493"/>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Sheet1!$A$2:$A$6</c:f>
              <c:strCache>
                <c:ptCount val="5"/>
                <c:pt idx="0">
                  <c:v>Research</c:v>
                </c:pt>
                <c:pt idx="1">
                  <c:v>Design</c:v>
                </c:pt>
                <c:pt idx="2">
                  <c:v>Prototype</c:v>
                </c:pt>
                <c:pt idx="3">
                  <c:v>Testing</c:v>
                </c:pt>
                <c:pt idx="4">
                  <c:v>Overall</c:v>
                </c:pt>
              </c:strCache>
            </c:strRef>
          </c:cat>
          <c:val>
            <c:numRef>
              <c:f>Sheet1!$B$2:$B$6</c:f>
              <c:numCache>
                <c:formatCode>0%</c:formatCode>
                <c:ptCount val="5"/>
                <c:pt idx="0">
                  <c:v>1</c:v>
                </c:pt>
                <c:pt idx="1">
                  <c:v>1</c:v>
                </c:pt>
                <c:pt idx="2">
                  <c:v>1</c:v>
                </c:pt>
                <c:pt idx="3">
                  <c:v>1</c:v>
                </c:pt>
                <c:pt idx="4">
                  <c:v>1</c:v>
                </c:pt>
              </c:numCache>
            </c:numRef>
          </c:val>
        </c:ser>
        <c:dLbls>
          <c:showLegendKey val="0"/>
          <c:showVal val="0"/>
          <c:showCatName val="0"/>
          <c:showSerName val="0"/>
          <c:showPercent val="0"/>
          <c:showBubbleSize val="0"/>
        </c:dLbls>
        <c:gapWidth val="100"/>
        <c:axId val="128054784"/>
        <c:axId val="128056320"/>
      </c:barChart>
      <c:catAx>
        <c:axId val="1280547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8056320"/>
        <c:crosses val="autoZero"/>
        <c:auto val="1"/>
        <c:lblAlgn val="ctr"/>
        <c:lblOffset val="100"/>
        <c:noMultiLvlLbl val="0"/>
      </c:catAx>
      <c:valAx>
        <c:axId val="12805632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805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9A1B7-9818-4CD3-BA3C-0AE698870D80}" type="doc">
      <dgm:prSet loTypeId="urn:microsoft.com/office/officeart/2005/8/layout/process1" loCatId="process" qsTypeId="urn:microsoft.com/office/officeart/2005/8/quickstyle/simple1" qsCatId="simple" csTypeId="urn:microsoft.com/office/officeart/2005/8/colors/accent3_1" csCatId="accent3" phldr="1"/>
      <dgm:spPr/>
    </dgm:pt>
    <dgm:pt modelId="{2B806B3A-1AB3-45F2-A260-51D72373ADF6}">
      <dgm:prSet phldrT="[Text]"/>
      <dgm:spPr/>
      <dgm:t>
        <a:bodyPr/>
        <a:lstStyle/>
        <a:p>
          <a:r>
            <a:rPr lang="en-US" dirty="0" smtClean="0"/>
            <a:t>Camera</a:t>
          </a:r>
          <a:endParaRPr lang="en-US" dirty="0"/>
        </a:p>
      </dgm:t>
    </dgm:pt>
    <dgm:pt modelId="{E8C6607C-EC48-4DE8-8262-42984513F9C5}" type="parTrans" cxnId="{0015A45A-F1EA-4A90-B92D-FD9322D1013C}">
      <dgm:prSet/>
      <dgm:spPr/>
      <dgm:t>
        <a:bodyPr/>
        <a:lstStyle/>
        <a:p>
          <a:endParaRPr lang="en-US"/>
        </a:p>
      </dgm:t>
    </dgm:pt>
    <dgm:pt modelId="{2CE6760A-292D-4FB0-B34B-73A210021587}" type="sibTrans" cxnId="{0015A45A-F1EA-4A90-B92D-FD9322D1013C}">
      <dgm:prSet/>
      <dgm:spPr/>
      <dgm:t>
        <a:bodyPr/>
        <a:lstStyle/>
        <a:p>
          <a:endParaRPr lang="en-US"/>
        </a:p>
      </dgm:t>
    </dgm:pt>
    <dgm:pt modelId="{9EFC3DA4-1E4F-450F-9C27-FB2EE4C6AE31}">
      <dgm:prSet phldrT="[Text]"/>
      <dgm:spPr/>
      <dgm:t>
        <a:bodyPr/>
        <a:lstStyle/>
        <a:p>
          <a:r>
            <a:rPr lang="en-US" dirty="0" smtClean="0"/>
            <a:t>Video Transmitter</a:t>
          </a:r>
          <a:endParaRPr lang="en-US" dirty="0"/>
        </a:p>
      </dgm:t>
    </dgm:pt>
    <dgm:pt modelId="{F08CCE22-FD41-40C2-9A33-E7D616BDFDAA}" type="parTrans" cxnId="{01632FED-44F6-4E2A-80D8-878B943DD450}">
      <dgm:prSet/>
      <dgm:spPr/>
      <dgm:t>
        <a:bodyPr/>
        <a:lstStyle/>
        <a:p>
          <a:endParaRPr lang="en-US"/>
        </a:p>
      </dgm:t>
    </dgm:pt>
    <dgm:pt modelId="{AB3EEC57-5B98-45B8-ABC1-B3DE92842F70}" type="sibTrans" cxnId="{01632FED-44F6-4E2A-80D8-878B943DD450}">
      <dgm:prSet/>
      <dgm:spPr/>
      <dgm:t>
        <a:bodyPr/>
        <a:lstStyle/>
        <a:p>
          <a:endParaRPr lang="en-US"/>
        </a:p>
      </dgm:t>
    </dgm:pt>
    <dgm:pt modelId="{C0BF590A-5179-4769-9DA6-F8F48EC29F03}">
      <dgm:prSet phldrT="[Text]"/>
      <dgm:spPr/>
      <dgm:t>
        <a:bodyPr/>
        <a:lstStyle/>
        <a:p>
          <a:r>
            <a:rPr lang="en-US" dirty="0" smtClean="0"/>
            <a:t>Video Receiver</a:t>
          </a:r>
          <a:endParaRPr lang="en-US" dirty="0"/>
        </a:p>
      </dgm:t>
    </dgm:pt>
    <dgm:pt modelId="{CB8FC16B-96FE-44A5-AAEF-23EFCEF8A4B3}" type="parTrans" cxnId="{C57D8F4E-C39E-4CA0-B404-FE595D7C82C5}">
      <dgm:prSet/>
      <dgm:spPr/>
      <dgm:t>
        <a:bodyPr/>
        <a:lstStyle/>
        <a:p>
          <a:endParaRPr lang="en-US"/>
        </a:p>
      </dgm:t>
    </dgm:pt>
    <dgm:pt modelId="{A1024599-7F4F-4B43-BBF1-109D501DD49E}" type="sibTrans" cxnId="{C57D8F4E-C39E-4CA0-B404-FE595D7C82C5}">
      <dgm:prSet/>
      <dgm:spPr/>
      <dgm:t>
        <a:bodyPr/>
        <a:lstStyle/>
        <a:p>
          <a:endParaRPr lang="en-US"/>
        </a:p>
      </dgm:t>
    </dgm:pt>
    <dgm:pt modelId="{570E60D8-60A4-4218-8256-2DE3F30E5194}">
      <dgm:prSet/>
      <dgm:spPr/>
      <dgm:t>
        <a:bodyPr/>
        <a:lstStyle/>
        <a:p>
          <a:r>
            <a:rPr lang="en-US" dirty="0" smtClean="0"/>
            <a:t>A/D Video Converter</a:t>
          </a:r>
          <a:endParaRPr lang="en-US" dirty="0"/>
        </a:p>
      </dgm:t>
    </dgm:pt>
    <dgm:pt modelId="{83B2D323-CF2A-407E-B69F-3DC9372D2297}" type="parTrans" cxnId="{04517DB6-9C91-41CA-8088-EFFF92E2FFEE}">
      <dgm:prSet/>
      <dgm:spPr/>
      <dgm:t>
        <a:bodyPr/>
        <a:lstStyle/>
        <a:p>
          <a:endParaRPr lang="en-US"/>
        </a:p>
      </dgm:t>
    </dgm:pt>
    <dgm:pt modelId="{99A5C7E4-976E-44EB-B09A-F4AA6C2CCFF2}" type="sibTrans" cxnId="{04517DB6-9C91-41CA-8088-EFFF92E2FFEE}">
      <dgm:prSet/>
      <dgm:spPr/>
      <dgm:t>
        <a:bodyPr/>
        <a:lstStyle/>
        <a:p>
          <a:endParaRPr lang="en-US"/>
        </a:p>
      </dgm:t>
    </dgm:pt>
    <dgm:pt modelId="{8BFC40AD-4A20-4F6E-A0FD-09CC77B013C5}">
      <dgm:prSet/>
      <dgm:spPr/>
      <dgm:t>
        <a:bodyPr/>
        <a:lstStyle/>
        <a:p>
          <a:r>
            <a:rPr lang="en-US" dirty="0" smtClean="0"/>
            <a:t>USB Input to PC</a:t>
          </a:r>
          <a:endParaRPr lang="en-US" dirty="0"/>
        </a:p>
      </dgm:t>
    </dgm:pt>
    <dgm:pt modelId="{57BB8D2A-C389-4825-9C83-A659E435271F}" type="parTrans" cxnId="{0E6C1326-D3E5-4997-8CD0-A2DAB0BF00C1}">
      <dgm:prSet/>
      <dgm:spPr/>
      <dgm:t>
        <a:bodyPr/>
        <a:lstStyle/>
        <a:p>
          <a:endParaRPr lang="en-US"/>
        </a:p>
      </dgm:t>
    </dgm:pt>
    <dgm:pt modelId="{2FD56E23-8AB7-450F-B9DA-03C4DCF899DE}" type="sibTrans" cxnId="{0E6C1326-D3E5-4997-8CD0-A2DAB0BF00C1}">
      <dgm:prSet/>
      <dgm:spPr/>
      <dgm:t>
        <a:bodyPr/>
        <a:lstStyle/>
        <a:p>
          <a:endParaRPr lang="en-US"/>
        </a:p>
      </dgm:t>
    </dgm:pt>
    <dgm:pt modelId="{487C3B2B-7B91-444D-95A5-4D1EE673478C}" type="pres">
      <dgm:prSet presAssocID="{3869A1B7-9818-4CD3-BA3C-0AE698870D80}" presName="Name0" presStyleCnt="0">
        <dgm:presLayoutVars>
          <dgm:dir/>
          <dgm:resizeHandles val="exact"/>
        </dgm:presLayoutVars>
      </dgm:prSet>
      <dgm:spPr/>
    </dgm:pt>
    <dgm:pt modelId="{E76613F7-6910-44E0-8103-59E4BF4ADD81}" type="pres">
      <dgm:prSet presAssocID="{2B806B3A-1AB3-45F2-A260-51D72373ADF6}" presName="node" presStyleLbl="node1" presStyleIdx="0" presStyleCnt="5">
        <dgm:presLayoutVars>
          <dgm:bulletEnabled val="1"/>
        </dgm:presLayoutVars>
      </dgm:prSet>
      <dgm:spPr/>
      <dgm:t>
        <a:bodyPr/>
        <a:lstStyle/>
        <a:p>
          <a:endParaRPr lang="en-US"/>
        </a:p>
      </dgm:t>
    </dgm:pt>
    <dgm:pt modelId="{073455E4-5B70-444C-912C-E37B6E28A3F5}" type="pres">
      <dgm:prSet presAssocID="{2CE6760A-292D-4FB0-B34B-73A210021587}" presName="sibTrans" presStyleLbl="sibTrans2D1" presStyleIdx="0" presStyleCnt="4"/>
      <dgm:spPr/>
      <dgm:t>
        <a:bodyPr/>
        <a:lstStyle/>
        <a:p>
          <a:endParaRPr lang="en-US"/>
        </a:p>
      </dgm:t>
    </dgm:pt>
    <dgm:pt modelId="{E6AEA06C-440A-4BC3-A8AD-FA29DFCC73EF}" type="pres">
      <dgm:prSet presAssocID="{2CE6760A-292D-4FB0-B34B-73A210021587}" presName="connectorText" presStyleLbl="sibTrans2D1" presStyleIdx="0" presStyleCnt="4"/>
      <dgm:spPr/>
      <dgm:t>
        <a:bodyPr/>
        <a:lstStyle/>
        <a:p>
          <a:endParaRPr lang="en-US"/>
        </a:p>
      </dgm:t>
    </dgm:pt>
    <dgm:pt modelId="{5E1B85C1-5DEB-4360-9CBC-080263C8146B}" type="pres">
      <dgm:prSet presAssocID="{9EFC3DA4-1E4F-450F-9C27-FB2EE4C6AE31}" presName="node" presStyleLbl="node1" presStyleIdx="1" presStyleCnt="5">
        <dgm:presLayoutVars>
          <dgm:bulletEnabled val="1"/>
        </dgm:presLayoutVars>
      </dgm:prSet>
      <dgm:spPr/>
      <dgm:t>
        <a:bodyPr/>
        <a:lstStyle/>
        <a:p>
          <a:endParaRPr lang="en-US"/>
        </a:p>
      </dgm:t>
    </dgm:pt>
    <dgm:pt modelId="{EED7168B-8F83-4273-8BD9-4426FBEF27A2}" type="pres">
      <dgm:prSet presAssocID="{AB3EEC57-5B98-45B8-ABC1-B3DE92842F70}" presName="sibTrans" presStyleLbl="sibTrans2D1" presStyleIdx="1" presStyleCnt="4"/>
      <dgm:spPr/>
      <dgm:t>
        <a:bodyPr/>
        <a:lstStyle/>
        <a:p>
          <a:endParaRPr lang="en-US"/>
        </a:p>
      </dgm:t>
    </dgm:pt>
    <dgm:pt modelId="{28635392-C29E-4DBF-B306-DD6F51833C63}" type="pres">
      <dgm:prSet presAssocID="{AB3EEC57-5B98-45B8-ABC1-B3DE92842F70}" presName="connectorText" presStyleLbl="sibTrans2D1" presStyleIdx="1" presStyleCnt="4"/>
      <dgm:spPr/>
      <dgm:t>
        <a:bodyPr/>
        <a:lstStyle/>
        <a:p>
          <a:endParaRPr lang="en-US"/>
        </a:p>
      </dgm:t>
    </dgm:pt>
    <dgm:pt modelId="{9CFDF8F5-A7EB-4065-ABE3-ACD1FE686D8A}" type="pres">
      <dgm:prSet presAssocID="{C0BF590A-5179-4769-9DA6-F8F48EC29F03}" presName="node" presStyleLbl="node1" presStyleIdx="2" presStyleCnt="5">
        <dgm:presLayoutVars>
          <dgm:bulletEnabled val="1"/>
        </dgm:presLayoutVars>
      </dgm:prSet>
      <dgm:spPr/>
      <dgm:t>
        <a:bodyPr/>
        <a:lstStyle/>
        <a:p>
          <a:endParaRPr lang="en-US"/>
        </a:p>
      </dgm:t>
    </dgm:pt>
    <dgm:pt modelId="{9D9DD59C-EEB7-45A7-9284-A794E0530401}" type="pres">
      <dgm:prSet presAssocID="{A1024599-7F4F-4B43-BBF1-109D501DD49E}" presName="sibTrans" presStyleLbl="sibTrans2D1" presStyleIdx="2" presStyleCnt="4"/>
      <dgm:spPr/>
      <dgm:t>
        <a:bodyPr/>
        <a:lstStyle/>
        <a:p>
          <a:endParaRPr lang="en-US"/>
        </a:p>
      </dgm:t>
    </dgm:pt>
    <dgm:pt modelId="{58A8AC30-F9E7-45A3-8181-E797C522134D}" type="pres">
      <dgm:prSet presAssocID="{A1024599-7F4F-4B43-BBF1-109D501DD49E}" presName="connectorText" presStyleLbl="sibTrans2D1" presStyleIdx="2" presStyleCnt="4"/>
      <dgm:spPr/>
      <dgm:t>
        <a:bodyPr/>
        <a:lstStyle/>
        <a:p>
          <a:endParaRPr lang="en-US"/>
        </a:p>
      </dgm:t>
    </dgm:pt>
    <dgm:pt modelId="{B568DCAF-E50B-4F14-A3AC-241F36CDC44A}" type="pres">
      <dgm:prSet presAssocID="{570E60D8-60A4-4218-8256-2DE3F30E5194}" presName="node" presStyleLbl="node1" presStyleIdx="3" presStyleCnt="5">
        <dgm:presLayoutVars>
          <dgm:bulletEnabled val="1"/>
        </dgm:presLayoutVars>
      </dgm:prSet>
      <dgm:spPr/>
      <dgm:t>
        <a:bodyPr/>
        <a:lstStyle/>
        <a:p>
          <a:endParaRPr lang="en-US"/>
        </a:p>
      </dgm:t>
    </dgm:pt>
    <dgm:pt modelId="{409A64DC-4967-47A4-992D-F47CCB8969C7}" type="pres">
      <dgm:prSet presAssocID="{99A5C7E4-976E-44EB-B09A-F4AA6C2CCFF2}" presName="sibTrans" presStyleLbl="sibTrans2D1" presStyleIdx="3" presStyleCnt="4"/>
      <dgm:spPr/>
      <dgm:t>
        <a:bodyPr/>
        <a:lstStyle/>
        <a:p>
          <a:endParaRPr lang="en-US"/>
        </a:p>
      </dgm:t>
    </dgm:pt>
    <dgm:pt modelId="{D2211016-3C5A-49A7-8106-740C8D74C704}" type="pres">
      <dgm:prSet presAssocID="{99A5C7E4-976E-44EB-B09A-F4AA6C2CCFF2}" presName="connectorText" presStyleLbl="sibTrans2D1" presStyleIdx="3" presStyleCnt="4"/>
      <dgm:spPr/>
      <dgm:t>
        <a:bodyPr/>
        <a:lstStyle/>
        <a:p>
          <a:endParaRPr lang="en-US"/>
        </a:p>
      </dgm:t>
    </dgm:pt>
    <dgm:pt modelId="{8ACF03D7-D5EA-4267-A185-6585AF2D9722}" type="pres">
      <dgm:prSet presAssocID="{8BFC40AD-4A20-4F6E-A0FD-09CC77B013C5}" presName="node" presStyleLbl="node1" presStyleIdx="4" presStyleCnt="5">
        <dgm:presLayoutVars>
          <dgm:bulletEnabled val="1"/>
        </dgm:presLayoutVars>
      </dgm:prSet>
      <dgm:spPr/>
      <dgm:t>
        <a:bodyPr/>
        <a:lstStyle/>
        <a:p>
          <a:endParaRPr lang="en-US"/>
        </a:p>
      </dgm:t>
    </dgm:pt>
  </dgm:ptLst>
  <dgm:cxnLst>
    <dgm:cxn modelId="{01632FED-44F6-4E2A-80D8-878B943DD450}" srcId="{3869A1B7-9818-4CD3-BA3C-0AE698870D80}" destId="{9EFC3DA4-1E4F-450F-9C27-FB2EE4C6AE31}" srcOrd="1" destOrd="0" parTransId="{F08CCE22-FD41-40C2-9A33-E7D616BDFDAA}" sibTransId="{AB3EEC57-5B98-45B8-ABC1-B3DE92842F70}"/>
    <dgm:cxn modelId="{C76AAB45-90B3-48D2-BF5B-3AFF864AE786}" type="presOf" srcId="{2CE6760A-292D-4FB0-B34B-73A210021587}" destId="{073455E4-5B70-444C-912C-E37B6E28A3F5}" srcOrd="0" destOrd="0" presId="urn:microsoft.com/office/officeart/2005/8/layout/process1"/>
    <dgm:cxn modelId="{E42F6161-9EC4-40C0-802A-6CD212C012D8}" type="presOf" srcId="{A1024599-7F4F-4B43-BBF1-109D501DD49E}" destId="{58A8AC30-F9E7-45A3-8181-E797C522134D}" srcOrd="1" destOrd="0" presId="urn:microsoft.com/office/officeart/2005/8/layout/process1"/>
    <dgm:cxn modelId="{F3B9CB0D-58DD-499F-AA34-59B2DE0B170E}" type="presOf" srcId="{99A5C7E4-976E-44EB-B09A-F4AA6C2CCFF2}" destId="{D2211016-3C5A-49A7-8106-740C8D74C704}" srcOrd="1" destOrd="0" presId="urn:microsoft.com/office/officeart/2005/8/layout/process1"/>
    <dgm:cxn modelId="{CBB9AD9E-A4CA-4C23-A10B-B62339EA97BB}" type="presOf" srcId="{C0BF590A-5179-4769-9DA6-F8F48EC29F03}" destId="{9CFDF8F5-A7EB-4065-ABE3-ACD1FE686D8A}" srcOrd="0" destOrd="0" presId="urn:microsoft.com/office/officeart/2005/8/layout/process1"/>
    <dgm:cxn modelId="{61E20AF6-B11F-44A7-B7C0-E0EAB5E20B45}" type="presOf" srcId="{AB3EEC57-5B98-45B8-ABC1-B3DE92842F70}" destId="{28635392-C29E-4DBF-B306-DD6F51833C63}" srcOrd="1" destOrd="0" presId="urn:microsoft.com/office/officeart/2005/8/layout/process1"/>
    <dgm:cxn modelId="{5E17F764-97B9-4940-891A-D99D48F8C7A6}" type="presOf" srcId="{8BFC40AD-4A20-4F6E-A0FD-09CC77B013C5}" destId="{8ACF03D7-D5EA-4267-A185-6585AF2D9722}" srcOrd="0" destOrd="0" presId="urn:microsoft.com/office/officeart/2005/8/layout/process1"/>
    <dgm:cxn modelId="{A0FB3ECD-BDDC-4F61-B998-C862397D5734}" type="presOf" srcId="{99A5C7E4-976E-44EB-B09A-F4AA6C2CCFF2}" destId="{409A64DC-4967-47A4-992D-F47CCB8969C7}" srcOrd="0" destOrd="0" presId="urn:microsoft.com/office/officeart/2005/8/layout/process1"/>
    <dgm:cxn modelId="{BBD85A56-6852-4899-8839-70B329951758}" type="presOf" srcId="{A1024599-7F4F-4B43-BBF1-109D501DD49E}" destId="{9D9DD59C-EEB7-45A7-9284-A794E0530401}" srcOrd="0" destOrd="0" presId="urn:microsoft.com/office/officeart/2005/8/layout/process1"/>
    <dgm:cxn modelId="{B7996F19-EF10-4375-9600-482791797768}" type="presOf" srcId="{2B806B3A-1AB3-45F2-A260-51D72373ADF6}" destId="{E76613F7-6910-44E0-8103-59E4BF4ADD81}" srcOrd="0" destOrd="0" presId="urn:microsoft.com/office/officeart/2005/8/layout/process1"/>
    <dgm:cxn modelId="{1973B017-70EB-43AF-A06E-135A33D058B0}" type="presOf" srcId="{9EFC3DA4-1E4F-450F-9C27-FB2EE4C6AE31}" destId="{5E1B85C1-5DEB-4360-9CBC-080263C8146B}" srcOrd="0" destOrd="0" presId="urn:microsoft.com/office/officeart/2005/8/layout/process1"/>
    <dgm:cxn modelId="{1D27684B-E162-426C-BC9C-889BF5D72EDE}" type="presOf" srcId="{AB3EEC57-5B98-45B8-ABC1-B3DE92842F70}" destId="{EED7168B-8F83-4273-8BD9-4426FBEF27A2}" srcOrd="0" destOrd="0" presId="urn:microsoft.com/office/officeart/2005/8/layout/process1"/>
    <dgm:cxn modelId="{C57D8F4E-C39E-4CA0-B404-FE595D7C82C5}" srcId="{3869A1B7-9818-4CD3-BA3C-0AE698870D80}" destId="{C0BF590A-5179-4769-9DA6-F8F48EC29F03}" srcOrd="2" destOrd="0" parTransId="{CB8FC16B-96FE-44A5-AAEF-23EFCEF8A4B3}" sibTransId="{A1024599-7F4F-4B43-BBF1-109D501DD49E}"/>
    <dgm:cxn modelId="{A3D89633-8030-4DB0-BBC5-E92CC464D15A}" type="presOf" srcId="{2CE6760A-292D-4FB0-B34B-73A210021587}" destId="{E6AEA06C-440A-4BC3-A8AD-FA29DFCC73EF}" srcOrd="1" destOrd="0" presId="urn:microsoft.com/office/officeart/2005/8/layout/process1"/>
    <dgm:cxn modelId="{9D5C0727-1646-4738-8CF1-E13690F921FA}" type="presOf" srcId="{3869A1B7-9818-4CD3-BA3C-0AE698870D80}" destId="{487C3B2B-7B91-444D-95A5-4D1EE673478C}" srcOrd="0" destOrd="0" presId="urn:microsoft.com/office/officeart/2005/8/layout/process1"/>
    <dgm:cxn modelId="{DDB13255-21BE-40C6-8206-B646714D7F67}" type="presOf" srcId="{570E60D8-60A4-4218-8256-2DE3F30E5194}" destId="{B568DCAF-E50B-4F14-A3AC-241F36CDC44A}" srcOrd="0" destOrd="0" presId="urn:microsoft.com/office/officeart/2005/8/layout/process1"/>
    <dgm:cxn modelId="{0015A45A-F1EA-4A90-B92D-FD9322D1013C}" srcId="{3869A1B7-9818-4CD3-BA3C-0AE698870D80}" destId="{2B806B3A-1AB3-45F2-A260-51D72373ADF6}" srcOrd="0" destOrd="0" parTransId="{E8C6607C-EC48-4DE8-8262-42984513F9C5}" sibTransId="{2CE6760A-292D-4FB0-B34B-73A210021587}"/>
    <dgm:cxn modelId="{04517DB6-9C91-41CA-8088-EFFF92E2FFEE}" srcId="{3869A1B7-9818-4CD3-BA3C-0AE698870D80}" destId="{570E60D8-60A4-4218-8256-2DE3F30E5194}" srcOrd="3" destOrd="0" parTransId="{83B2D323-CF2A-407E-B69F-3DC9372D2297}" sibTransId="{99A5C7E4-976E-44EB-B09A-F4AA6C2CCFF2}"/>
    <dgm:cxn modelId="{0E6C1326-D3E5-4997-8CD0-A2DAB0BF00C1}" srcId="{3869A1B7-9818-4CD3-BA3C-0AE698870D80}" destId="{8BFC40AD-4A20-4F6E-A0FD-09CC77B013C5}" srcOrd="4" destOrd="0" parTransId="{57BB8D2A-C389-4825-9C83-A659E435271F}" sibTransId="{2FD56E23-8AB7-450F-B9DA-03C4DCF899DE}"/>
    <dgm:cxn modelId="{59ECC44A-D057-4EEC-80D6-2C0822B58F49}" type="presParOf" srcId="{487C3B2B-7B91-444D-95A5-4D1EE673478C}" destId="{E76613F7-6910-44E0-8103-59E4BF4ADD81}" srcOrd="0" destOrd="0" presId="urn:microsoft.com/office/officeart/2005/8/layout/process1"/>
    <dgm:cxn modelId="{EF52555D-4B48-4A91-9CDF-3ED1E173822E}" type="presParOf" srcId="{487C3B2B-7B91-444D-95A5-4D1EE673478C}" destId="{073455E4-5B70-444C-912C-E37B6E28A3F5}" srcOrd="1" destOrd="0" presId="urn:microsoft.com/office/officeart/2005/8/layout/process1"/>
    <dgm:cxn modelId="{1DA26E6B-76D4-4306-ACE6-6F4F2507198E}" type="presParOf" srcId="{073455E4-5B70-444C-912C-E37B6E28A3F5}" destId="{E6AEA06C-440A-4BC3-A8AD-FA29DFCC73EF}" srcOrd="0" destOrd="0" presId="urn:microsoft.com/office/officeart/2005/8/layout/process1"/>
    <dgm:cxn modelId="{A00157F6-3432-4F63-A48D-F56930DD3531}" type="presParOf" srcId="{487C3B2B-7B91-444D-95A5-4D1EE673478C}" destId="{5E1B85C1-5DEB-4360-9CBC-080263C8146B}" srcOrd="2" destOrd="0" presId="urn:microsoft.com/office/officeart/2005/8/layout/process1"/>
    <dgm:cxn modelId="{D2F7DF3E-BE47-47F5-AFE3-01615A65DD8D}" type="presParOf" srcId="{487C3B2B-7B91-444D-95A5-4D1EE673478C}" destId="{EED7168B-8F83-4273-8BD9-4426FBEF27A2}" srcOrd="3" destOrd="0" presId="urn:microsoft.com/office/officeart/2005/8/layout/process1"/>
    <dgm:cxn modelId="{DBD0E0DA-B934-4A7A-8EEB-25075C5A3177}" type="presParOf" srcId="{EED7168B-8F83-4273-8BD9-4426FBEF27A2}" destId="{28635392-C29E-4DBF-B306-DD6F51833C63}" srcOrd="0" destOrd="0" presId="urn:microsoft.com/office/officeart/2005/8/layout/process1"/>
    <dgm:cxn modelId="{EAF27182-3A1E-4642-AF31-DD3F3DA3B52C}" type="presParOf" srcId="{487C3B2B-7B91-444D-95A5-4D1EE673478C}" destId="{9CFDF8F5-A7EB-4065-ABE3-ACD1FE686D8A}" srcOrd="4" destOrd="0" presId="urn:microsoft.com/office/officeart/2005/8/layout/process1"/>
    <dgm:cxn modelId="{BDFD89D0-6D88-4150-B4D4-D535761CDBFE}" type="presParOf" srcId="{487C3B2B-7B91-444D-95A5-4D1EE673478C}" destId="{9D9DD59C-EEB7-45A7-9284-A794E0530401}" srcOrd="5" destOrd="0" presId="urn:microsoft.com/office/officeart/2005/8/layout/process1"/>
    <dgm:cxn modelId="{5A2B9233-6028-4AD3-A10E-500FA4973255}" type="presParOf" srcId="{9D9DD59C-EEB7-45A7-9284-A794E0530401}" destId="{58A8AC30-F9E7-45A3-8181-E797C522134D}" srcOrd="0" destOrd="0" presId="urn:microsoft.com/office/officeart/2005/8/layout/process1"/>
    <dgm:cxn modelId="{4B18C389-7902-42A0-9F25-56940771CA7E}" type="presParOf" srcId="{487C3B2B-7B91-444D-95A5-4D1EE673478C}" destId="{B568DCAF-E50B-4F14-A3AC-241F36CDC44A}" srcOrd="6" destOrd="0" presId="urn:microsoft.com/office/officeart/2005/8/layout/process1"/>
    <dgm:cxn modelId="{CAC6BC79-58FE-46C2-B67A-6876F05BA8A0}" type="presParOf" srcId="{487C3B2B-7B91-444D-95A5-4D1EE673478C}" destId="{409A64DC-4967-47A4-992D-F47CCB8969C7}" srcOrd="7" destOrd="0" presId="urn:microsoft.com/office/officeart/2005/8/layout/process1"/>
    <dgm:cxn modelId="{B8FBF2FE-840C-4AD9-A51F-09BA8B981016}" type="presParOf" srcId="{409A64DC-4967-47A4-992D-F47CCB8969C7}" destId="{D2211016-3C5A-49A7-8106-740C8D74C704}" srcOrd="0" destOrd="0" presId="urn:microsoft.com/office/officeart/2005/8/layout/process1"/>
    <dgm:cxn modelId="{C2077649-5410-48E3-8C35-0CE148450F51}" type="presParOf" srcId="{487C3B2B-7B91-444D-95A5-4D1EE673478C}" destId="{8ACF03D7-D5EA-4267-A185-6585AF2D972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613F7-6910-44E0-8103-59E4BF4ADD81}">
      <dsp:nvSpPr>
        <dsp:cNvPr id="0" name=""/>
        <dsp:cNvSpPr/>
      </dsp:nvSpPr>
      <dsp:spPr>
        <a:xfrm>
          <a:off x="4983"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Camera</a:t>
          </a:r>
          <a:endParaRPr lang="en-US" sz="2100" kern="1200" dirty="0"/>
        </a:p>
      </dsp:txBody>
      <dsp:txXfrm>
        <a:off x="32133" y="2272996"/>
        <a:ext cx="1490656" cy="872673"/>
      </dsp:txXfrm>
    </dsp:sp>
    <dsp:sp modelId="{073455E4-5B70-444C-912C-E37B6E28A3F5}">
      <dsp:nvSpPr>
        <dsp:cNvPr id="0" name=""/>
        <dsp:cNvSpPr/>
      </dsp:nvSpPr>
      <dsp:spPr>
        <a:xfrm>
          <a:off x="1704435"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04435" y="2594388"/>
        <a:ext cx="229271" cy="229889"/>
      </dsp:txXfrm>
    </dsp:sp>
    <dsp:sp modelId="{5E1B85C1-5DEB-4360-9CBC-080263C8146B}">
      <dsp:nvSpPr>
        <dsp:cNvPr id="0" name=""/>
        <dsp:cNvSpPr/>
      </dsp:nvSpPr>
      <dsp:spPr>
        <a:xfrm>
          <a:off x="2167922"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Video Transmitter</a:t>
          </a:r>
          <a:endParaRPr lang="en-US" sz="2100" kern="1200" dirty="0"/>
        </a:p>
      </dsp:txBody>
      <dsp:txXfrm>
        <a:off x="2195072" y="2272996"/>
        <a:ext cx="1490656" cy="872673"/>
      </dsp:txXfrm>
    </dsp:sp>
    <dsp:sp modelId="{EED7168B-8F83-4273-8BD9-4426FBEF27A2}">
      <dsp:nvSpPr>
        <dsp:cNvPr id="0" name=""/>
        <dsp:cNvSpPr/>
      </dsp:nvSpPr>
      <dsp:spPr>
        <a:xfrm>
          <a:off x="3867375"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867375" y="2594388"/>
        <a:ext cx="229271" cy="229889"/>
      </dsp:txXfrm>
    </dsp:sp>
    <dsp:sp modelId="{9CFDF8F5-A7EB-4065-ABE3-ACD1FE686D8A}">
      <dsp:nvSpPr>
        <dsp:cNvPr id="0" name=""/>
        <dsp:cNvSpPr/>
      </dsp:nvSpPr>
      <dsp:spPr>
        <a:xfrm>
          <a:off x="4330862"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Video Receiver</a:t>
          </a:r>
          <a:endParaRPr lang="en-US" sz="2100" kern="1200" dirty="0"/>
        </a:p>
      </dsp:txBody>
      <dsp:txXfrm>
        <a:off x="4358012" y="2272996"/>
        <a:ext cx="1490656" cy="872673"/>
      </dsp:txXfrm>
    </dsp:sp>
    <dsp:sp modelId="{9D9DD59C-EEB7-45A7-9284-A794E0530401}">
      <dsp:nvSpPr>
        <dsp:cNvPr id="0" name=""/>
        <dsp:cNvSpPr/>
      </dsp:nvSpPr>
      <dsp:spPr>
        <a:xfrm>
          <a:off x="6030314"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030314" y="2594388"/>
        <a:ext cx="229271" cy="229889"/>
      </dsp:txXfrm>
    </dsp:sp>
    <dsp:sp modelId="{B568DCAF-E50B-4F14-A3AC-241F36CDC44A}">
      <dsp:nvSpPr>
        <dsp:cNvPr id="0" name=""/>
        <dsp:cNvSpPr/>
      </dsp:nvSpPr>
      <dsp:spPr>
        <a:xfrm>
          <a:off x="6493801"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A/D Video Converter</a:t>
          </a:r>
          <a:endParaRPr lang="en-US" sz="2100" kern="1200" dirty="0"/>
        </a:p>
      </dsp:txBody>
      <dsp:txXfrm>
        <a:off x="6520951" y="2272996"/>
        <a:ext cx="1490656" cy="872673"/>
      </dsp:txXfrm>
    </dsp:sp>
    <dsp:sp modelId="{409A64DC-4967-47A4-992D-F47CCB8969C7}">
      <dsp:nvSpPr>
        <dsp:cNvPr id="0" name=""/>
        <dsp:cNvSpPr/>
      </dsp:nvSpPr>
      <dsp:spPr>
        <a:xfrm>
          <a:off x="8193253"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8193253" y="2594388"/>
        <a:ext cx="229271" cy="229889"/>
      </dsp:txXfrm>
    </dsp:sp>
    <dsp:sp modelId="{8ACF03D7-D5EA-4267-A185-6585AF2D9722}">
      <dsp:nvSpPr>
        <dsp:cNvPr id="0" name=""/>
        <dsp:cNvSpPr/>
      </dsp:nvSpPr>
      <dsp:spPr>
        <a:xfrm>
          <a:off x="8656740"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USB Input to PC</a:t>
          </a:r>
          <a:endParaRPr lang="en-US" sz="2100" kern="1200" dirty="0"/>
        </a:p>
      </dsp:txBody>
      <dsp:txXfrm>
        <a:off x="8683890" y="2272996"/>
        <a:ext cx="1490656" cy="8726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72093-469F-440E-A08E-6558A948575A}"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43D46-AA04-4A50-BF01-488BAFA0D315}" type="slidenum">
              <a:rPr lang="en-US" smtClean="0"/>
              <a:t>‹#›</a:t>
            </a:fld>
            <a:endParaRPr lang="en-US"/>
          </a:p>
        </p:txBody>
      </p:sp>
    </p:spTree>
    <p:extLst>
      <p:ext uri="{BB962C8B-B14F-4D97-AF65-F5344CB8AC3E}">
        <p14:creationId xmlns:p14="http://schemas.microsoft.com/office/powerpoint/2010/main" val="141928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a:t>
            </a:fld>
            <a:endParaRPr lang="en-US"/>
          </a:p>
        </p:txBody>
      </p:sp>
    </p:spTree>
    <p:extLst>
      <p:ext uri="{BB962C8B-B14F-4D97-AF65-F5344CB8AC3E}">
        <p14:creationId xmlns:p14="http://schemas.microsoft.com/office/powerpoint/2010/main" val="124283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10</a:t>
            </a:fld>
            <a:endParaRPr lang="en-US"/>
          </a:p>
        </p:txBody>
      </p:sp>
    </p:spTree>
    <p:extLst>
      <p:ext uri="{BB962C8B-B14F-4D97-AF65-F5344CB8AC3E}">
        <p14:creationId xmlns:p14="http://schemas.microsoft.com/office/powerpoint/2010/main" val="131869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11</a:t>
            </a:fld>
            <a:endParaRPr lang="en-US"/>
          </a:p>
        </p:txBody>
      </p:sp>
    </p:spTree>
    <p:extLst>
      <p:ext uri="{BB962C8B-B14F-4D97-AF65-F5344CB8AC3E}">
        <p14:creationId xmlns:p14="http://schemas.microsoft.com/office/powerpoint/2010/main" val="202190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12</a:t>
            </a:fld>
            <a:endParaRPr lang="en-US"/>
          </a:p>
        </p:txBody>
      </p:sp>
    </p:spTree>
    <p:extLst>
      <p:ext uri="{BB962C8B-B14F-4D97-AF65-F5344CB8AC3E}">
        <p14:creationId xmlns:p14="http://schemas.microsoft.com/office/powerpoint/2010/main" val="283826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13</a:t>
            </a:fld>
            <a:endParaRPr lang="en-US"/>
          </a:p>
        </p:txBody>
      </p:sp>
    </p:spTree>
    <p:extLst>
      <p:ext uri="{BB962C8B-B14F-4D97-AF65-F5344CB8AC3E}">
        <p14:creationId xmlns:p14="http://schemas.microsoft.com/office/powerpoint/2010/main" val="8345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14</a:t>
            </a:fld>
            <a:endParaRPr lang="en-US"/>
          </a:p>
        </p:txBody>
      </p:sp>
    </p:spTree>
    <p:extLst>
      <p:ext uri="{BB962C8B-B14F-4D97-AF65-F5344CB8AC3E}">
        <p14:creationId xmlns:p14="http://schemas.microsoft.com/office/powerpoint/2010/main" val="244313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15</a:t>
            </a:fld>
            <a:endParaRPr lang="en-US"/>
          </a:p>
        </p:txBody>
      </p:sp>
    </p:spTree>
    <p:extLst>
      <p:ext uri="{BB962C8B-B14F-4D97-AF65-F5344CB8AC3E}">
        <p14:creationId xmlns:p14="http://schemas.microsoft.com/office/powerpoint/2010/main" val="136916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16</a:t>
            </a:fld>
            <a:endParaRPr lang="en-US"/>
          </a:p>
        </p:txBody>
      </p:sp>
    </p:spTree>
    <p:extLst>
      <p:ext uri="{BB962C8B-B14F-4D97-AF65-F5344CB8AC3E}">
        <p14:creationId xmlns:p14="http://schemas.microsoft.com/office/powerpoint/2010/main" val="1244720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17</a:t>
            </a:fld>
            <a:endParaRPr lang="en-US"/>
          </a:p>
        </p:txBody>
      </p:sp>
    </p:spTree>
    <p:extLst>
      <p:ext uri="{BB962C8B-B14F-4D97-AF65-F5344CB8AC3E}">
        <p14:creationId xmlns:p14="http://schemas.microsoft.com/office/powerpoint/2010/main" val="367285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18</a:t>
            </a:fld>
            <a:endParaRPr lang="en-US"/>
          </a:p>
        </p:txBody>
      </p:sp>
    </p:spTree>
    <p:extLst>
      <p:ext uri="{BB962C8B-B14F-4D97-AF65-F5344CB8AC3E}">
        <p14:creationId xmlns:p14="http://schemas.microsoft.com/office/powerpoint/2010/main" val="232488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19</a:t>
            </a:fld>
            <a:endParaRPr lang="en-US"/>
          </a:p>
        </p:txBody>
      </p:sp>
    </p:spTree>
    <p:extLst>
      <p:ext uri="{BB962C8B-B14F-4D97-AF65-F5344CB8AC3E}">
        <p14:creationId xmlns:p14="http://schemas.microsoft.com/office/powerpoint/2010/main" val="133670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a:t>
            </a:fld>
            <a:endParaRPr lang="en-US"/>
          </a:p>
        </p:txBody>
      </p:sp>
    </p:spTree>
    <p:extLst>
      <p:ext uri="{BB962C8B-B14F-4D97-AF65-F5344CB8AC3E}">
        <p14:creationId xmlns:p14="http://schemas.microsoft.com/office/powerpoint/2010/main" val="219477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20</a:t>
            </a:fld>
            <a:endParaRPr lang="en-US"/>
          </a:p>
        </p:txBody>
      </p:sp>
    </p:spTree>
    <p:extLst>
      <p:ext uri="{BB962C8B-B14F-4D97-AF65-F5344CB8AC3E}">
        <p14:creationId xmlns:p14="http://schemas.microsoft.com/office/powerpoint/2010/main" val="145478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21</a:t>
            </a:fld>
            <a:endParaRPr lang="en-US"/>
          </a:p>
        </p:txBody>
      </p:sp>
    </p:spTree>
    <p:extLst>
      <p:ext uri="{BB962C8B-B14F-4D97-AF65-F5344CB8AC3E}">
        <p14:creationId xmlns:p14="http://schemas.microsoft.com/office/powerpoint/2010/main" val="15229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22</a:t>
            </a:fld>
            <a:endParaRPr lang="en-US"/>
          </a:p>
        </p:txBody>
      </p:sp>
    </p:spTree>
    <p:extLst>
      <p:ext uri="{BB962C8B-B14F-4D97-AF65-F5344CB8AC3E}">
        <p14:creationId xmlns:p14="http://schemas.microsoft.com/office/powerpoint/2010/main" val="427182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23</a:t>
            </a:fld>
            <a:endParaRPr lang="en-US"/>
          </a:p>
        </p:txBody>
      </p:sp>
    </p:spTree>
    <p:extLst>
      <p:ext uri="{BB962C8B-B14F-4D97-AF65-F5344CB8AC3E}">
        <p14:creationId xmlns:p14="http://schemas.microsoft.com/office/powerpoint/2010/main" val="16255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24</a:t>
            </a:fld>
            <a:endParaRPr lang="en-US"/>
          </a:p>
        </p:txBody>
      </p:sp>
    </p:spTree>
    <p:extLst>
      <p:ext uri="{BB962C8B-B14F-4D97-AF65-F5344CB8AC3E}">
        <p14:creationId xmlns:p14="http://schemas.microsoft.com/office/powerpoint/2010/main" val="1527050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25</a:t>
            </a:fld>
            <a:endParaRPr lang="en-US"/>
          </a:p>
        </p:txBody>
      </p:sp>
    </p:spTree>
    <p:extLst>
      <p:ext uri="{BB962C8B-B14F-4D97-AF65-F5344CB8AC3E}">
        <p14:creationId xmlns:p14="http://schemas.microsoft.com/office/powerpoint/2010/main" val="2207435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26</a:t>
            </a:fld>
            <a:endParaRPr lang="en-US"/>
          </a:p>
        </p:txBody>
      </p:sp>
    </p:spTree>
    <p:extLst>
      <p:ext uri="{BB962C8B-B14F-4D97-AF65-F5344CB8AC3E}">
        <p14:creationId xmlns:p14="http://schemas.microsoft.com/office/powerpoint/2010/main" val="3859522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27</a:t>
            </a:fld>
            <a:endParaRPr lang="en-US"/>
          </a:p>
        </p:txBody>
      </p:sp>
    </p:spTree>
    <p:extLst>
      <p:ext uri="{BB962C8B-B14F-4D97-AF65-F5344CB8AC3E}">
        <p14:creationId xmlns:p14="http://schemas.microsoft.com/office/powerpoint/2010/main" val="294937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28</a:t>
            </a:fld>
            <a:endParaRPr lang="en-US"/>
          </a:p>
        </p:txBody>
      </p:sp>
    </p:spTree>
    <p:extLst>
      <p:ext uri="{BB962C8B-B14F-4D97-AF65-F5344CB8AC3E}">
        <p14:creationId xmlns:p14="http://schemas.microsoft.com/office/powerpoint/2010/main" val="2131236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29</a:t>
            </a:fld>
            <a:endParaRPr lang="en-US"/>
          </a:p>
        </p:txBody>
      </p:sp>
    </p:spTree>
    <p:extLst>
      <p:ext uri="{BB962C8B-B14F-4D97-AF65-F5344CB8AC3E}">
        <p14:creationId xmlns:p14="http://schemas.microsoft.com/office/powerpoint/2010/main" val="91523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a:t>
            </a:fld>
            <a:endParaRPr lang="en-US"/>
          </a:p>
        </p:txBody>
      </p:sp>
    </p:spTree>
    <p:extLst>
      <p:ext uri="{BB962C8B-B14F-4D97-AF65-F5344CB8AC3E}">
        <p14:creationId xmlns:p14="http://schemas.microsoft.com/office/powerpoint/2010/main" val="1185418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30</a:t>
            </a:fld>
            <a:endParaRPr lang="en-US"/>
          </a:p>
        </p:txBody>
      </p:sp>
    </p:spTree>
    <p:extLst>
      <p:ext uri="{BB962C8B-B14F-4D97-AF65-F5344CB8AC3E}">
        <p14:creationId xmlns:p14="http://schemas.microsoft.com/office/powerpoint/2010/main" val="3223468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31</a:t>
            </a:fld>
            <a:endParaRPr lang="en-US"/>
          </a:p>
        </p:txBody>
      </p:sp>
    </p:spTree>
    <p:extLst>
      <p:ext uri="{BB962C8B-B14F-4D97-AF65-F5344CB8AC3E}">
        <p14:creationId xmlns:p14="http://schemas.microsoft.com/office/powerpoint/2010/main" val="3000625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32</a:t>
            </a:fld>
            <a:endParaRPr lang="en-US"/>
          </a:p>
        </p:txBody>
      </p:sp>
    </p:spTree>
    <p:extLst>
      <p:ext uri="{BB962C8B-B14F-4D97-AF65-F5344CB8AC3E}">
        <p14:creationId xmlns:p14="http://schemas.microsoft.com/office/powerpoint/2010/main" val="141193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33</a:t>
            </a:fld>
            <a:endParaRPr lang="en-US"/>
          </a:p>
        </p:txBody>
      </p:sp>
    </p:spTree>
    <p:extLst>
      <p:ext uri="{BB962C8B-B14F-4D97-AF65-F5344CB8AC3E}">
        <p14:creationId xmlns:p14="http://schemas.microsoft.com/office/powerpoint/2010/main" val="3234899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34</a:t>
            </a:fld>
            <a:endParaRPr lang="en-US"/>
          </a:p>
        </p:txBody>
      </p:sp>
    </p:spTree>
    <p:extLst>
      <p:ext uri="{BB962C8B-B14F-4D97-AF65-F5344CB8AC3E}">
        <p14:creationId xmlns:p14="http://schemas.microsoft.com/office/powerpoint/2010/main" val="2960294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35</a:t>
            </a:fld>
            <a:endParaRPr lang="en-US"/>
          </a:p>
        </p:txBody>
      </p:sp>
    </p:spTree>
    <p:extLst>
      <p:ext uri="{BB962C8B-B14F-4D97-AF65-F5344CB8AC3E}">
        <p14:creationId xmlns:p14="http://schemas.microsoft.com/office/powerpoint/2010/main" val="2077785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36</a:t>
            </a:fld>
            <a:endParaRPr lang="en-US"/>
          </a:p>
        </p:txBody>
      </p:sp>
    </p:spTree>
    <p:extLst>
      <p:ext uri="{BB962C8B-B14F-4D97-AF65-F5344CB8AC3E}">
        <p14:creationId xmlns:p14="http://schemas.microsoft.com/office/powerpoint/2010/main" val="3432847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0C082-8C1D-4EAE-9E37-45EE9EB76266}" type="slidenum">
              <a:rPr lang="en-US" smtClean="0"/>
              <a:t>37</a:t>
            </a:fld>
            <a:endParaRPr lang="en-US"/>
          </a:p>
        </p:txBody>
      </p:sp>
    </p:spTree>
    <p:extLst>
      <p:ext uri="{BB962C8B-B14F-4D97-AF65-F5344CB8AC3E}">
        <p14:creationId xmlns:p14="http://schemas.microsoft.com/office/powerpoint/2010/main" val="1551504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38</a:t>
            </a:fld>
            <a:endParaRPr lang="en-US"/>
          </a:p>
        </p:txBody>
      </p:sp>
    </p:spTree>
    <p:extLst>
      <p:ext uri="{BB962C8B-B14F-4D97-AF65-F5344CB8AC3E}">
        <p14:creationId xmlns:p14="http://schemas.microsoft.com/office/powerpoint/2010/main" val="3330532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39</a:t>
            </a:fld>
            <a:endParaRPr lang="en-US"/>
          </a:p>
        </p:txBody>
      </p:sp>
    </p:spTree>
    <p:extLst>
      <p:ext uri="{BB962C8B-B14F-4D97-AF65-F5344CB8AC3E}">
        <p14:creationId xmlns:p14="http://schemas.microsoft.com/office/powerpoint/2010/main" val="274461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4</a:t>
            </a:fld>
            <a:endParaRPr lang="en-US"/>
          </a:p>
        </p:txBody>
      </p:sp>
    </p:spTree>
    <p:extLst>
      <p:ext uri="{BB962C8B-B14F-4D97-AF65-F5344CB8AC3E}">
        <p14:creationId xmlns:p14="http://schemas.microsoft.com/office/powerpoint/2010/main" val="4166957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40</a:t>
            </a:fld>
            <a:endParaRPr lang="en-US"/>
          </a:p>
        </p:txBody>
      </p:sp>
    </p:spTree>
    <p:extLst>
      <p:ext uri="{BB962C8B-B14F-4D97-AF65-F5344CB8AC3E}">
        <p14:creationId xmlns:p14="http://schemas.microsoft.com/office/powerpoint/2010/main" val="3742880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41</a:t>
            </a:fld>
            <a:endParaRPr lang="en-US"/>
          </a:p>
        </p:txBody>
      </p:sp>
    </p:spTree>
    <p:extLst>
      <p:ext uri="{BB962C8B-B14F-4D97-AF65-F5344CB8AC3E}">
        <p14:creationId xmlns:p14="http://schemas.microsoft.com/office/powerpoint/2010/main" val="749600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42</a:t>
            </a:fld>
            <a:endParaRPr lang="en-US"/>
          </a:p>
        </p:txBody>
      </p:sp>
    </p:spTree>
    <p:extLst>
      <p:ext uri="{BB962C8B-B14F-4D97-AF65-F5344CB8AC3E}">
        <p14:creationId xmlns:p14="http://schemas.microsoft.com/office/powerpoint/2010/main" val="2460418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43</a:t>
            </a:fld>
            <a:endParaRPr lang="en-US"/>
          </a:p>
        </p:txBody>
      </p:sp>
    </p:spTree>
    <p:extLst>
      <p:ext uri="{BB962C8B-B14F-4D97-AF65-F5344CB8AC3E}">
        <p14:creationId xmlns:p14="http://schemas.microsoft.com/office/powerpoint/2010/main" val="2060224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44</a:t>
            </a:fld>
            <a:endParaRPr lang="en-US"/>
          </a:p>
        </p:txBody>
      </p:sp>
    </p:spTree>
    <p:extLst>
      <p:ext uri="{BB962C8B-B14F-4D97-AF65-F5344CB8AC3E}">
        <p14:creationId xmlns:p14="http://schemas.microsoft.com/office/powerpoint/2010/main" val="207770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45</a:t>
            </a:fld>
            <a:endParaRPr lang="en-US"/>
          </a:p>
        </p:txBody>
      </p:sp>
    </p:spTree>
    <p:extLst>
      <p:ext uri="{BB962C8B-B14F-4D97-AF65-F5344CB8AC3E}">
        <p14:creationId xmlns:p14="http://schemas.microsoft.com/office/powerpoint/2010/main" val="194555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5</a:t>
            </a:fld>
            <a:endParaRPr lang="en-US"/>
          </a:p>
        </p:txBody>
      </p:sp>
    </p:spTree>
    <p:extLst>
      <p:ext uri="{BB962C8B-B14F-4D97-AF65-F5344CB8AC3E}">
        <p14:creationId xmlns:p14="http://schemas.microsoft.com/office/powerpoint/2010/main" val="214513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6</a:t>
            </a:fld>
            <a:endParaRPr lang="en-US"/>
          </a:p>
        </p:txBody>
      </p:sp>
    </p:spTree>
    <p:extLst>
      <p:ext uri="{BB962C8B-B14F-4D97-AF65-F5344CB8AC3E}">
        <p14:creationId xmlns:p14="http://schemas.microsoft.com/office/powerpoint/2010/main" val="377382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7</a:t>
            </a:fld>
            <a:endParaRPr lang="en-US"/>
          </a:p>
        </p:txBody>
      </p:sp>
    </p:spTree>
    <p:extLst>
      <p:ext uri="{BB962C8B-B14F-4D97-AF65-F5344CB8AC3E}">
        <p14:creationId xmlns:p14="http://schemas.microsoft.com/office/powerpoint/2010/main" val="184781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8</a:t>
            </a:fld>
            <a:endParaRPr lang="en-US"/>
          </a:p>
        </p:txBody>
      </p:sp>
    </p:spTree>
    <p:extLst>
      <p:ext uri="{BB962C8B-B14F-4D97-AF65-F5344CB8AC3E}">
        <p14:creationId xmlns:p14="http://schemas.microsoft.com/office/powerpoint/2010/main" val="44913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943D46-AA04-4A50-BF01-488BAFA0D315}" type="slidenum">
              <a:rPr lang="en-US" smtClean="0"/>
              <a:t>9</a:t>
            </a:fld>
            <a:endParaRPr lang="en-US"/>
          </a:p>
        </p:txBody>
      </p:sp>
    </p:spTree>
    <p:extLst>
      <p:ext uri="{BB962C8B-B14F-4D97-AF65-F5344CB8AC3E}">
        <p14:creationId xmlns:p14="http://schemas.microsoft.com/office/powerpoint/2010/main" val="74310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9DF091-2601-4A2C-9E02-6287CE4D3CA5}" type="datetimeFigureOut">
              <a:rPr lang="en-US" smtClean="0"/>
              <a:pPr/>
              <a:t>4/19/2016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4A8FCED-8D0A-4B4B-9716-D32CE21306D1}"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070273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22496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3246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82973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59DF091-2601-4A2C-9E02-6287CE4D3CA5}" type="datetimeFigureOut">
              <a:rPr lang="en-US" smtClean="0"/>
              <a:pPr/>
              <a:t>4/19/2016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616516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DF091-2601-4A2C-9E02-6287CE4D3CA5}"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6202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DF091-2601-4A2C-9E02-6287CE4D3CA5}" type="datetimeFigureOut">
              <a:rPr lang="en-US" smtClean="0"/>
              <a:pPr/>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8101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DF091-2601-4A2C-9E02-6287CE4D3CA5}" type="datetimeFigureOut">
              <a:rPr lang="en-US" smtClean="0"/>
              <a:pPr/>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148683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DF091-2601-4A2C-9E02-6287CE4D3CA5}" type="datetimeFigureOut">
              <a:rPr lang="en-US" smtClean="0"/>
              <a:pPr/>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7183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DF091-2601-4A2C-9E02-6287CE4D3CA5}" type="datetimeFigureOut">
              <a:rPr lang="en-US" smtClean="0"/>
              <a:pPr/>
              <a:t>4/19/2016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98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DF091-2601-4A2C-9E02-6287CE4D3CA5}" type="datetimeFigureOut">
              <a:rPr lang="en-US" smtClean="0"/>
              <a:pPr/>
              <a:t>4/19/2016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218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59DF091-2601-4A2C-9E02-6287CE4D3CA5}" type="datetimeFigureOut">
              <a:rPr lang="en-US" smtClean="0"/>
              <a:pPr/>
              <a:t>4/19/2016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4A8FCED-8D0A-4B4B-9716-D32CE21306D1}"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98683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906" y="1029731"/>
            <a:ext cx="6893412" cy="2586116"/>
          </a:xfrm>
        </p:spPr>
        <p:txBody>
          <a:bodyPr/>
          <a:lstStyle/>
          <a:p>
            <a:r>
              <a:rPr lang="en-US" dirty="0" smtClean="0"/>
              <a:t>AIR TO GROUND RECON SYSTEM</a:t>
            </a:r>
            <a:endParaRPr lang="en-US" dirty="0"/>
          </a:p>
        </p:txBody>
      </p:sp>
      <p:sp>
        <p:nvSpPr>
          <p:cNvPr id="3" name="Subtitle 2"/>
          <p:cNvSpPr>
            <a:spLocks noGrp="1"/>
          </p:cNvSpPr>
          <p:nvPr>
            <p:ph type="subTitle" idx="1"/>
          </p:nvPr>
        </p:nvSpPr>
        <p:spPr>
          <a:xfrm>
            <a:off x="2679906" y="3956279"/>
            <a:ext cx="6831673" cy="1538667"/>
          </a:xfrm>
        </p:spPr>
        <p:txBody>
          <a:bodyPr>
            <a:noAutofit/>
          </a:bodyPr>
          <a:lstStyle/>
          <a:p>
            <a:r>
              <a:rPr lang="en-US" sz="2800" dirty="0" smtClean="0"/>
              <a:t>Group 20</a:t>
            </a:r>
            <a:endParaRPr lang="en-US" sz="1800" dirty="0" smtClean="0"/>
          </a:p>
          <a:p>
            <a:pPr algn="l"/>
            <a:r>
              <a:rPr lang="en-US" sz="1800" dirty="0" smtClean="0"/>
              <a:t>Hamza Nawaz – EE </a:t>
            </a:r>
          </a:p>
          <a:p>
            <a:pPr algn="l"/>
            <a:r>
              <a:rPr lang="en-US" sz="1800" dirty="0" smtClean="0"/>
              <a:t>Jerrod Rout – EE </a:t>
            </a:r>
          </a:p>
          <a:p>
            <a:pPr algn="l"/>
            <a:r>
              <a:rPr lang="en-US" sz="1800" dirty="0" smtClean="0"/>
              <a:t>Nate Jackson – EE </a:t>
            </a:r>
          </a:p>
          <a:p>
            <a:pPr algn="l"/>
            <a:r>
              <a:rPr lang="en-US" sz="1800" dirty="0" smtClean="0"/>
              <a:t>William </a:t>
            </a:r>
            <a:r>
              <a:rPr lang="en-US" sz="1800" dirty="0" err="1" smtClean="0"/>
              <a:t>Isidort</a:t>
            </a:r>
            <a:r>
              <a:rPr lang="en-US" sz="1800" dirty="0" smtClean="0"/>
              <a:t> – EE </a:t>
            </a:r>
          </a:p>
        </p:txBody>
      </p:sp>
    </p:spTree>
    <p:extLst>
      <p:ext uri="{BB962C8B-B14F-4D97-AF65-F5344CB8AC3E}">
        <p14:creationId xmlns:p14="http://schemas.microsoft.com/office/powerpoint/2010/main" val="278575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Receiver  </a:t>
            </a:r>
            <a:endParaRPr lang="en-US" dirty="0"/>
          </a:p>
        </p:txBody>
      </p:sp>
      <p:sp>
        <p:nvSpPr>
          <p:cNvPr id="3" name="Content Placeholder 2"/>
          <p:cNvSpPr>
            <a:spLocks noGrp="1"/>
          </p:cNvSpPr>
          <p:nvPr>
            <p:ph idx="1"/>
          </p:nvPr>
        </p:nvSpPr>
        <p:spPr/>
        <p:txBody>
          <a:bodyPr/>
          <a:lstStyle/>
          <a:p>
            <a:r>
              <a:rPr lang="en-US" dirty="0" smtClean="0"/>
              <a:t>RC832 Receiver  </a:t>
            </a:r>
            <a:endParaRPr lang="en-US" dirty="0"/>
          </a:p>
        </p:txBody>
      </p:sp>
      <p:graphicFrame>
        <p:nvGraphicFramePr>
          <p:cNvPr id="4" name="Table 3"/>
          <p:cNvGraphicFramePr>
            <a:graphicFrameLocks noGrp="1"/>
          </p:cNvGraphicFramePr>
          <p:nvPr/>
        </p:nvGraphicFramePr>
        <p:xfrm>
          <a:off x="3331991" y="3584052"/>
          <a:ext cx="5191394" cy="259588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xmlns="" val="20000"/>
                    </a:ext>
                  </a:extLst>
                </a:gridCol>
                <a:gridCol w="2595697">
                  <a:extLst>
                    <a:ext uri="{9D8B030D-6E8A-4147-A177-3AD203B41FA5}">
                      <a16:colId xmlns:a16="http://schemas.microsoft.com/office/drawing/2014/main" xmlns="" val="20001"/>
                    </a:ext>
                  </a:extLst>
                </a:gridCol>
              </a:tblGrid>
              <a:tr h="370840">
                <a:tc>
                  <a:txBody>
                    <a:bodyPr/>
                    <a:lstStyle/>
                    <a:p>
                      <a:r>
                        <a:rPr lang="en-US" b="0" dirty="0" smtClean="0"/>
                        <a:t>Company</a:t>
                      </a:r>
                      <a:endParaRPr lang="en-US" b="0" dirty="0"/>
                    </a:p>
                  </a:txBody>
                  <a:tcPr/>
                </a:tc>
                <a:tc>
                  <a:txBody>
                    <a:bodyPr/>
                    <a:lstStyle/>
                    <a:p>
                      <a:r>
                        <a:rPr lang="en-US" b="0" dirty="0" err="1" smtClean="0"/>
                        <a:t>Eachine</a:t>
                      </a:r>
                      <a:endParaRPr lang="en-US" b="0" dirty="0"/>
                    </a:p>
                  </a:txBody>
                  <a:tcPr/>
                </a:tc>
                <a:extLst>
                  <a:ext uri="{0D108BD9-81ED-4DB2-BD59-A6C34878D82A}">
                    <a16:rowId xmlns:a16="http://schemas.microsoft.com/office/drawing/2014/main" xmlns="" val="10000"/>
                  </a:ext>
                </a:extLst>
              </a:tr>
              <a:tr h="370840">
                <a:tc>
                  <a:txBody>
                    <a:bodyPr/>
                    <a:lstStyle/>
                    <a:p>
                      <a:r>
                        <a:rPr lang="en-US" b="0" dirty="0" smtClean="0"/>
                        <a:t>Operating</a:t>
                      </a:r>
                      <a:r>
                        <a:rPr lang="en-US" b="0" baseline="0" dirty="0" smtClean="0"/>
                        <a:t> Voltage </a:t>
                      </a:r>
                      <a:endParaRPr lang="en-US" b="0" dirty="0"/>
                    </a:p>
                  </a:txBody>
                  <a:tcPr/>
                </a:tc>
                <a:tc>
                  <a:txBody>
                    <a:bodyPr/>
                    <a:lstStyle/>
                    <a:p>
                      <a:r>
                        <a:rPr lang="en-US" b="0" baseline="0" dirty="0" smtClean="0"/>
                        <a:t>12V</a:t>
                      </a:r>
                      <a:endParaRPr lang="en-US" b="0" dirty="0"/>
                    </a:p>
                  </a:txBody>
                  <a:tcPr/>
                </a:tc>
                <a:extLst>
                  <a:ext uri="{0D108BD9-81ED-4DB2-BD59-A6C34878D82A}">
                    <a16:rowId xmlns:a16="http://schemas.microsoft.com/office/drawing/2014/main" xmlns="" val="10001"/>
                  </a:ext>
                </a:extLst>
              </a:tr>
              <a:tr h="370840">
                <a:tc>
                  <a:txBody>
                    <a:bodyPr/>
                    <a:lstStyle/>
                    <a:p>
                      <a:r>
                        <a:rPr lang="en-US" b="0" dirty="0" smtClean="0"/>
                        <a:t>Channels</a:t>
                      </a:r>
                      <a:endParaRPr lang="en-US" b="0" dirty="0"/>
                    </a:p>
                  </a:txBody>
                  <a:tcPr/>
                </a:tc>
                <a:tc>
                  <a:txBody>
                    <a:bodyPr/>
                    <a:lstStyle/>
                    <a:p>
                      <a:r>
                        <a:rPr lang="en-US" b="0" dirty="0" smtClean="0"/>
                        <a:t>32</a:t>
                      </a:r>
                      <a:endParaRPr lang="en-US" b="0" dirty="0"/>
                    </a:p>
                  </a:txBody>
                  <a:tcPr/>
                </a:tc>
                <a:extLst>
                  <a:ext uri="{0D108BD9-81ED-4DB2-BD59-A6C34878D82A}">
                    <a16:rowId xmlns:a16="http://schemas.microsoft.com/office/drawing/2014/main" xmlns="" val="10002"/>
                  </a:ext>
                </a:extLst>
              </a:tr>
              <a:tr h="370840">
                <a:tc>
                  <a:txBody>
                    <a:bodyPr/>
                    <a:lstStyle/>
                    <a:p>
                      <a:r>
                        <a:rPr lang="en-US" b="0" dirty="0" smtClean="0"/>
                        <a:t>Price</a:t>
                      </a:r>
                      <a:endParaRPr lang="en-US" b="0" dirty="0"/>
                    </a:p>
                  </a:txBody>
                  <a:tcPr/>
                </a:tc>
                <a:tc>
                  <a:txBody>
                    <a:bodyPr/>
                    <a:lstStyle/>
                    <a:p>
                      <a:r>
                        <a:rPr lang="en-US" b="0" dirty="0" smtClean="0"/>
                        <a:t>$36.99</a:t>
                      </a:r>
                      <a:endParaRPr lang="en-US" b="0" dirty="0"/>
                    </a:p>
                  </a:txBody>
                  <a:tcPr/>
                </a:tc>
                <a:extLst>
                  <a:ext uri="{0D108BD9-81ED-4DB2-BD59-A6C34878D82A}">
                    <a16:rowId xmlns:a16="http://schemas.microsoft.com/office/drawing/2014/main" xmlns="" val="10003"/>
                  </a:ext>
                </a:extLst>
              </a:tr>
              <a:tr h="370840">
                <a:tc>
                  <a:txBody>
                    <a:bodyPr/>
                    <a:lstStyle/>
                    <a:p>
                      <a:r>
                        <a:rPr lang="en-US" dirty="0" smtClean="0"/>
                        <a:t>Weight</a:t>
                      </a:r>
                      <a:endParaRPr lang="en-US" dirty="0"/>
                    </a:p>
                  </a:txBody>
                  <a:tcPr/>
                </a:tc>
                <a:tc>
                  <a:txBody>
                    <a:bodyPr/>
                    <a:lstStyle/>
                    <a:p>
                      <a:r>
                        <a:rPr lang="en-US" dirty="0" smtClean="0"/>
                        <a:t>85g (with antenna)</a:t>
                      </a:r>
                      <a:endParaRPr lang="en-US" dirty="0"/>
                    </a:p>
                  </a:txBody>
                  <a:tcPr/>
                </a:tc>
                <a:extLst>
                  <a:ext uri="{0D108BD9-81ED-4DB2-BD59-A6C34878D82A}">
                    <a16:rowId xmlns:a16="http://schemas.microsoft.com/office/drawing/2014/main" xmlns="" val="10004"/>
                  </a:ext>
                </a:extLst>
              </a:tr>
              <a:tr h="370840">
                <a:tc>
                  <a:txBody>
                    <a:bodyPr/>
                    <a:lstStyle/>
                    <a:p>
                      <a:r>
                        <a:rPr lang="en-US" dirty="0" smtClean="0"/>
                        <a:t>Frequency</a:t>
                      </a:r>
                      <a:endParaRPr lang="en-US" dirty="0"/>
                    </a:p>
                  </a:txBody>
                  <a:tcPr/>
                </a:tc>
                <a:tc>
                  <a:txBody>
                    <a:bodyPr/>
                    <a:lstStyle/>
                    <a:p>
                      <a:r>
                        <a:rPr lang="en-US" dirty="0" smtClean="0"/>
                        <a:t>5.8GHz</a:t>
                      </a:r>
                      <a:endParaRPr lang="en-US" dirty="0"/>
                    </a:p>
                  </a:txBody>
                  <a:tcPr/>
                </a:tc>
                <a:extLst>
                  <a:ext uri="{0D108BD9-81ED-4DB2-BD59-A6C34878D82A}">
                    <a16:rowId xmlns:a16="http://schemas.microsoft.com/office/drawing/2014/main" xmlns="" val="10005"/>
                  </a:ext>
                </a:extLst>
              </a:tr>
              <a:tr h="370840">
                <a:tc>
                  <a:txBody>
                    <a:bodyPr/>
                    <a:lstStyle/>
                    <a:p>
                      <a:r>
                        <a:rPr lang="en-US" dirty="0" smtClean="0"/>
                        <a:t>Workin</a:t>
                      </a:r>
                      <a:r>
                        <a:rPr lang="en-US" baseline="0" dirty="0" smtClean="0"/>
                        <a:t>g Current</a:t>
                      </a:r>
                      <a:endParaRPr lang="en-US" dirty="0"/>
                    </a:p>
                  </a:txBody>
                  <a:tcPr/>
                </a:tc>
                <a:tc>
                  <a:txBody>
                    <a:bodyPr/>
                    <a:lstStyle/>
                    <a:p>
                      <a:r>
                        <a:rPr lang="en-US" dirty="0" smtClean="0"/>
                        <a:t>200mA</a:t>
                      </a:r>
                      <a:endParaRPr lang="en-US" dirty="0"/>
                    </a:p>
                  </a:txBody>
                  <a:tcPr/>
                </a:tc>
                <a:extLst>
                  <a:ext uri="{0D108BD9-81ED-4DB2-BD59-A6C34878D82A}">
                    <a16:rowId xmlns:a16="http://schemas.microsoft.com/office/drawing/2014/main" xmlns="" val="10006"/>
                  </a:ext>
                </a:extLst>
              </a:tr>
            </a:tbl>
          </a:graphicData>
        </a:graphic>
      </p:graphicFrame>
      <p:pic>
        <p:nvPicPr>
          <p:cNvPr id="2054" name="Picture 6" descr="http://g02.a.alicdn.com/kf/HTB1YjrpLpXXXXcVXFXXq6xXFXXXm/TS5828S-5-8GHz-600mW-40CH-Wireless-AV-Transmitter-TX-Boscam-5-8G-5-8GHz-font-b.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10" t="-1239" r="10866"/>
          <a:stretch/>
        </p:blipFill>
        <p:spPr bwMode="auto">
          <a:xfrm>
            <a:off x="8603673" y="346364"/>
            <a:ext cx="3228110" cy="360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85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Sensors</a:t>
            </a:r>
            <a:endParaRPr lang="en-US" dirty="0"/>
          </a:p>
        </p:txBody>
      </p:sp>
      <p:sp>
        <p:nvSpPr>
          <p:cNvPr id="4" name="Content Placeholder 3"/>
          <p:cNvSpPr>
            <a:spLocks noGrp="1"/>
          </p:cNvSpPr>
          <p:nvPr>
            <p:ph sz="half" idx="1"/>
          </p:nvPr>
        </p:nvSpPr>
        <p:spPr>
          <a:xfrm>
            <a:off x="1383321" y="1559169"/>
            <a:ext cx="6623539" cy="2215662"/>
          </a:xfrm>
        </p:spPr>
        <p:txBody>
          <a:bodyPr>
            <a:normAutofit/>
          </a:bodyPr>
          <a:lstStyle/>
          <a:p>
            <a:r>
              <a:rPr lang="en-US" dirty="0" smtClean="0"/>
              <a:t>Three proximity sensors (front, left, right) will be used to prevent the ground vehicle from crashing into the walls of the maze.</a:t>
            </a:r>
          </a:p>
          <a:p>
            <a:r>
              <a:rPr lang="en-US" dirty="0" smtClean="0"/>
              <a:t>Unlike Infrared sensors, their measurements are not affected by optical reflectivity and color of the target. </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62692" y="3900701"/>
            <a:ext cx="6862107" cy="2645285"/>
          </a:xfrm>
        </p:spPr>
      </p:pic>
      <p:pic>
        <p:nvPicPr>
          <p:cNvPr id="4098" name="Picture 2" descr="C:\Users\Nate\Downloads\IMG_17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83" b="22704"/>
          <a:stretch/>
        </p:blipFill>
        <p:spPr bwMode="auto">
          <a:xfrm>
            <a:off x="9050216" y="3153509"/>
            <a:ext cx="2790091" cy="1494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8186614" y="168813"/>
          <a:ext cx="3653694" cy="2898720"/>
        </p:xfrm>
        <a:graphic>
          <a:graphicData uri="http://schemas.openxmlformats.org/drawingml/2006/table">
            <a:tbl>
              <a:tblPr firstRow="1" bandRow="1">
                <a:tableStyleId>{5C22544A-7EE6-4342-B048-85BDC9FD1C3A}</a:tableStyleId>
              </a:tblPr>
              <a:tblGrid>
                <a:gridCol w="1826847">
                  <a:extLst>
                    <a:ext uri="{9D8B030D-6E8A-4147-A177-3AD203B41FA5}">
                      <a16:colId xmlns:a16="http://schemas.microsoft.com/office/drawing/2014/main" xmlns="" val="20000"/>
                    </a:ext>
                  </a:extLst>
                </a:gridCol>
                <a:gridCol w="1826847">
                  <a:extLst>
                    <a:ext uri="{9D8B030D-6E8A-4147-A177-3AD203B41FA5}">
                      <a16:colId xmlns:a16="http://schemas.microsoft.com/office/drawing/2014/main" xmlns="" val="20001"/>
                    </a:ext>
                  </a:extLst>
                </a:gridCol>
              </a:tblGrid>
              <a:tr h="440796">
                <a:tc>
                  <a:txBody>
                    <a:bodyPr/>
                    <a:lstStyle/>
                    <a:p>
                      <a:pPr algn="ctr"/>
                      <a:r>
                        <a:rPr lang="en-US" dirty="0" smtClean="0"/>
                        <a:t>Cost (5pcs.)</a:t>
                      </a:r>
                      <a:endParaRPr lang="en-US" dirty="0"/>
                    </a:p>
                  </a:txBody>
                  <a:tcPr/>
                </a:tc>
                <a:tc>
                  <a:txBody>
                    <a:bodyPr/>
                    <a:lstStyle/>
                    <a:p>
                      <a:pPr algn="ctr"/>
                      <a:r>
                        <a:rPr lang="en-US" dirty="0" smtClean="0"/>
                        <a:t>$8.69</a:t>
                      </a:r>
                      <a:endParaRPr lang="en-US" dirty="0"/>
                    </a:p>
                  </a:txBody>
                  <a:tcPr/>
                </a:tc>
                <a:extLst>
                  <a:ext uri="{0D108BD9-81ED-4DB2-BD59-A6C34878D82A}">
                    <a16:rowId xmlns:a16="http://schemas.microsoft.com/office/drawing/2014/main" xmlns="" val="10000"/>
                  </a:ext>
                </a:extLst>
              </a:tr>
              <a:tr h="629708">
                <a:tc>
                  <a:txBody>
                    <a:bodyPr/>
                    <a:lstStyle/>
                    <a:p>
                      <a:pPr algn="ctr"/>
                      <a:r>
                        <a:rPr lang="en-US" dirty="0" smtClean="0"/>
                        <a:t>Operating</a:t>
                      </a:r>
                      <a:r>
                        <a:rPr lang="en-US" baseline="0" dirty="0" smtClean="0"/>
                        <a:t>  </a:t>
                      </a:r>
                      <a:r>
                        <a:rPr lang="en-US" dirty="0" smtClean="0"/>
                        <a:t>Voltage</a:t>
                      </a:r>
                      <a:endParaRPr lang="en-US" dirty="0"/>
                    </a:p>
                  </a:txBody>
                  <a:tcPr/>
                </a:tc>
                <a:tc>
                  <a:txBody>
                    <a:bodyPr/>
                    <a:lstStyle/>
                    <a:p>
                      <a:pPr algn="ctr"/>
                      <a:r>
                        <a:rPr lang="en-US" dirty="0" smtClean="0"/>
                        <a:t>5V</a:t>
                      </a:r>
                      <a:endParaRPr lang="en-US" dirty="0"/>
                    </a:p>
                  </a:txBody>
                  <a:tcPr anchor="ctr"/>
                </a:tc>
                <a:extLst>
                  <a:ext uri="{0D108BD9-81ED-4DB2-BD59-A6C34878D82A}">
                    <a16:rowId xmlns:a16="http://schemas.microsoft.com/office/drawing/2014/main" xmlns="" val="10001"/>
                  </a:ext>
                </a:extLst>
              </a:tr>
              <a:tr h="446244">
                <a:tc>
                  <a:txBody>
                    <a:bodyPr/>
                    <a:lstStyle/>
                    <a:p>
                      <a:pPr algn="ctr"/>
                      <a:r>
                        <a:rPr lang="en-US" dirty="0" smtClean="0"/>
                        <a:t>Supply Current</a:t>
                      </a:r>
                      <a:endParaRPr lang="en-US" dirty="0"/>
                    </a:p>
                  </a:txBody>
                  <a:tcPr/>
                </a:tc>
                <a:tc>
                  <a:txBody>
                    <a:bodyPr/>
                    <a:lstStyle/>
                    <a:p>
                      <a:pPr algn="ctr"/>
                      <a:r>
                        <a:rPr lang="en-US" dirty="0" smtClean="0"/>
                        <a:t>15mA</a:t>
                      </a:r>
                      <a:endParaRPr lang="en-US" dirty="0"/>
                    </a:p>
                  </a:txBody>
                  <a:tcPr anchor="ctr"/>
                </a:tc>
                <a:extLst>
                  <a:ext uri="{0D108BD9-81ED-4DB2-BD59-A6C34878D82A}">
                    <a16:rowId xmlns:a16="http://schemas.microsoft.com/office/drawing/2014/main" xmlns="" val="10002"/>
                  </a:ext>
                </a:extLst>
              </a:tr>
              <a:tr h="629708">
                <a:tc>
                  <a:txBody>
                    <a:bodyPr/>
                    <a:lstStyle/>
                    <a:p>
                      <a:pPr algn="ctr"/>
                      <a:r>
                        <a:rPr lang="en-US" dirty="0" smtClean="0"/>
                        <a:t>Power Consumption</a:t>
                      </a:r>
                      <a:endParaRPr lang="en-US" dirty="0"/>
                    </a:p>
                  </a:txBody>
                  <a:tcPr/>
                </a:tc>
                <a:tc>
                  <a:txBody>
                    <a:bodyPr/>
                    <a:lstStyle/>
                    <a:p>
                      <a:pPr algn="ctr"/>
                      <a:r>
                        <a:rPr lang="en-US" dirty="0" smtClean="0"/>
                        <a:t>75mW</a:t>
                      </a:r>
                      <a:endParaRPr lang="en-US" dirty="0"/>
                    </a:p>
                  </a:txBody>
                  <a:tcPr anchor="ctr"/>
                </a:tc>
                <a:extLst>
                  <a:ext uri="{0D108BD9-81ED-4DB2-BD59-A6C34878D82A}">
                    <a16:rowId xmlns:a16="http://schemas.microsoft.com/office/drawing/2014/main" xmlns="" val="10003"/>
                  </a:ext>
                </a:extLst>
              </a:tr>
              <a:tr h="254997">
                <a:tc>
                  <a:txBody>
                    <a:bodyPr/>
                    <a:lstStyle/>
                    <a:p>
                      <a:pPr algn="ctr"/>
                      <a:r>
                        <a:rPr lang="en-US" dirty="0" smtClean="0"/>
                        <a:t>Range</a:t>
                      </a:r>
                      <a:endParaRPr lang="en-US" dirty="0"/>
                    </a:p>
                  </a:txBody>
                  <a:tcPr/>
                </a:tc>
                <a:tc>
                  <a:txBody>
                    <a:bodyPr/>
                    <a:lstStyle/>
                    <a:p>
                      <a:pPr algn="ctr"/>
                      <a:r>
                        <a:rPr lang="en-US" dirty="0" smtClean="0"/>
                        <a:t>2-500cm</a:t>
                      </a:r>
                      <a:endParaRPr lang="en-US" dirty="0"/>
                    </a:p>
                  </a:txBody>
                  <a:tcPr anchor="ctr"/>
                </a:tc>
                <a:extLst>
                  <a:ext uri="{0D108BD9-81ED-4DB2-BD59-A6C34878D82A}">
                    <a16:rowId xmlns:a16="http://schemas.microsoft.com/office/drawing/2014/main" xmlns="" val="10004"/>
                  </a:ext>
                </a:extLst>
              </a:tr>
              <a:tr h="254997">
                <a:tc>
                  <a:txBody>
                    <a:bodyPr/>
                    <a:lstStyle/>
                    <a:p>
                      <a:pPr algn="ctr"/>
                      <a:r>
                        <a:rPr lang="en-US" dirty="0" smtClean="0"/>
                        <a:t>Weight</a:t>
                      </a:r>
                      <a:endParaRPr lang="en-US" dirty="0"/>
                    </a:p>
                  </a:txBody>
                  <a:tcPr/>
                </a:tc>
                <a:tc>
                  <a:txBody>
                    <a:bodyPr/>
                    <a:lstStyle/>
                    <a:p>
                      <a:pPr algn="ctr"/>
                      <a:r>
                        <a:rPr lang="en-US" dirty="0" smtClean="0"/>
                        <a:t>15g</a:t>
                      </a:r>
                      <a:endParaRPr lang="en-US" dirty="0"/>
                    </a:p>
                  </a:txBody>
                  <a:tcPr anchor="ctr"/>
                </a:tc>
                <a:extLst>
                  <a:ext uri="{0D108BD9-81ED-4DB2-BD59-A6C34878D82A}">
                    <a16:rowId xmlns:a16="http://schemas.microsoft.com/office/drawing/2014/main" xmlns="" val="10005"/>
                  </a:ext>
                </a:extLst>
              </a:tr>
            </a:tbl>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916275"/>
            <a:ext cx="3915508" cy="160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0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1041400"/>
          </a:xfrm>
        </p:spPr>
        <p:txBody>
          <a:bodyPr/>
          <a:lstStyle/>
          <a:p>
            <a:r>
              <a:rPr lang="en-US" dirty="0" smtClean="0"/>
              <a:t>Maze</a:t>
            </a:r>
            <a:endParaRPr lang="en-US" dirty="0"/>
          </a:p>
        </p:txBody>
      </p:sp>
      <p:sp>
        <p:nvSpPr>
          <p:cNvPr id="3" name="Content Placeholder 2"/>
          <p:cNvSpPr>
            <a:spLocks noGrp="1"/>
          </p:cNvSpPr>
          <p:nvPr>
            <p:ph idx="1"/>
          </p:nvPr>
        </p:nvSpPr>
        <p:spPr>
          <a:xfrm>
            <a:off x="1371600" y="1727201"/>
            <a:ext cx="9601200" cy="4140199"/>
          </a:xfrm>
        </p:spPr>
        <p:txBody>
          <a:bodyPr>
            <a:normAutofit/>
          </a:bodyPr>
          <a:lstStyle/>
          <a:p>
            <a:r>
              <a:rPr lang="en-US" dirty="0"/>
              <a:t>The maze is one part of our project</a:t>
            </a:r>
            <a:r>
              <a:rPr lang="en-US" dirty="0" smtClean="0"/>
              <a:t>.</a:t>
            </a:r>
            <a:r>
              <a:rPr lang="en-US" dirty="0"/>
              <a:t> </a:t>
            </a:r>
            <a:r>
              <a:rPr lang="en-US" dirty="0" smtClean="0"/>
              <a:t>It has to be modifiable. There should be at least to one path that can lead to the target. </a:t>
            </a:r>
          </a:p>
          <a:p>
            <a:r>
              <a:rPr lang="en-US" dirty="0"/>
              <a:t>All pathways’ dimensions </a:t>
            </a:r>
            <a:r>
              <a:rPr lang="en-US" dirty="0" smtClean="0"/>
              <a:t>have </a:t>
            </a:r>
            <a:r>
              <a:rPr lang="en-US" dirty="0"/>
              <a:t>same size based on the ground vehicle specific dimension. </a:t>
            </a:r>
            <a:r>
              <a:rPr lang="en-US" dirty="0" smtClean="0"/>
              <a:t>For instance, we chose 1.5ft for the path because our robot is 9 inches long.</a:t>
            </a:r>
          </a:p>
          <a:p>
            <a:r>
              <a:rPr lang="en-US" dirty="0" smtClean="0"/>
              <a:t>The maze is completely black and white. We chose it to be that color because the software using  to generate the solution is doing binary thresholding.</a:t>
            </a:r>
          </a:p>
          <a:p>
            <a:r>
              <a:rPr lang="en-US" dirty="0" smtClean="0"/>
              <a:t>¾ in X 8ft X 4ft PolyIsocyanurate </a:t>
            </a:r>
            <a:r>
              <a:rPr lang="en-US" dirty="0"/>
              <a:t>Insulated </a:t>
            </a:r>
            <a:r>
              <a:rPr lang="en-US" dirty="0" smtClean="0"/>
              <a:t>Sheathing is used for the walls. </a:t>
            </a:r>
          </a:p>
          <a:p>
            <a:r>
              <a:rPr lang="en-US" dirty="0" smtClean="0"/>
              <a:t>Blue poster board was chosen for the border  because it is really hard for the software to detect the maze’s border using just the walls’ thickness.</a:t>
            </a:r>
          </a:p>
          <a:p>
            <a:r>
              <a:rPr lang="en-US" dirty="0" smtClean="0"/>
              <a:t>All turning angles left are </a:t>
            </a:r>
            <a:r>
              <a:rPr lang="en-US" dirty="0"/>
              <a:t>90 degrees</a:t>
            </a:r>
            <a:r>
              <a:rPr lang="en-US" dirty="0" smtClean="0"/>
              <a:t>.</a:t>
            </a:r>
          </a:p>
        </p:txBody>
      </p:sp>
    </p:spTree>
    <p:extLst>
      <p:ext uri="{BB962C8B-B14F-4D97-AF65-F5344CB8AC3E}">
        <p14:creationId xmlns:p14="http://schemas.microsoft.com/office/powerpoint/2010/main" val="4106863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4200"/>
          </a:xfrm>
        </p:spPr>
        <p:txBody>
          <a:bodyPr>
            <a:normAutofit fontScale="90000"/>
          </a:bodyPr>
          <a:lstStyle/>
          <a:p>
            <a:r>
              <a:rPr lang="en-US" dirty="0" smtClean="0"/>
              <a:t>Maze design </a:t>
            </a:r>
            <a:endParaRPr lang="en-US" dirty="0"/>
          </a:p>
        </p:txBody>
      </p:sp>
      <p:sp>
        <p:nvSpPr>
          <p:cNvPr id="3" name="Content Placeholder 2"/>
          <p:cNvSpPr>
            <a:spLocks noGrp="1"/>
          </p:cNvSpPr>
          <p:nvPr>
            <p:ph idx="1"/>
          </p:nvPr>
        </p:nvSpPr>
        <p:spPr>
          <a:xfrm>
            <a:off x="1371600" y="1625601"/>
            <a:ext cx="9343623" cy="4381500"/>
          </a:xfrm>
        </p:spPr>
        <p:txBody>
          <a:bodyPr/>
          <a:lstStyle/>
          <a:p>
            <a:pPr marL="0" indent="0">
              <a:buNone/>
            </a:pPr>
            <a:r>
              <a:rPr lang="en-US" dirty="0" smtClean="0"/>
              <a:t>The maze dimensions  are  as follow:</a:t>
            </a:r>
          </a:p>
          <a:p>
            <a:r>
              <a:rPr lang="en-US" dirty="0" smtClean="0"/>
              <a:t>6 x 6 square feet</a:t>
            </a:r>
          </a:p>
          <a:p>
            <a:r>
              <a:rPr lang="en-US" dirty="0" smtClean="0"/>
              <a:t>1.5ft pathway</a:t>
            </a:r>
          </a:p>
          <a:p>
            <a:r>
              <a:rPr lang="en-US" dirty="0" smtClean="0"/>
              <a:t>A starting point represent by the color and the green is our target</a:t>
            </a:r>
          </a:p>
          <a:p>
            <a:r>
              <a:rPr lang="en-US" dirty="0" smtClean="0"/>
              <a:t>Tools needed are just a knife, and ruler.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905" y="3816351"/>
            <a:ext cx="5308818" cy="2531208"/>
          </a:xfrm>
          <a:prstGeom prst="rect">
            <a:avLst/>
          </a:prstGeom>
        </p:spPr>
      </p:pic>
    </p:spTree>
    <p:extLst>
      <p:ext uri="{BB962C8B-B14F-4D97-AF65-F5344CB8AC3E}">
        <p14:creationId xmlns:p14="http://schemas.microsoft.com/office/powerpoint/2010/main" val="1085134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32" y="2760921"/>
            <a:ext cx="9601200" cy="1485900"/>
          </a:xfrm>
        </p:spPr>
        <p:txBody>
          <a:bodyPr/>
          <a:lstStyle/>
          <a:p>
            <a:r>
              <a:rPr lang="en-US" dirty="0" smtClean="0"/>
              <a:t>Software</a:t>
            </a:r>
            <a:endParaRPr lang="en-US" dirty="0"/>
          </a:p>
        </p:txBody>
      </p:sp>
    </p:spTree>
    <p:extLst>
      <p:ext uri="{BB962C8B-B14F-4D97-AF65-F5344CB8AC3E}">
        <p14:creationId xmlns:p14="http://schemas.microsoft.com/office/powerpoint/2010/main" val="396761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the Maze</a:t>
            </a:r>
            <a:endParaRPr lang="en-US" dirty="0"/>
          </a:p>
        </p:txBody>
      </p:sp>
      <p:sp>
        <p:nvSpPr>
          <p:cNvPr id="3" name="Content Placeholder 2"/>
          <p:cNvSpPr>
            <a:spLocks noGrp="1"/>
          </p:cNvSpPr>
          <p:nvPr>
            <p:ph idx="1"/>
          </p:nvPr>
        </p:nvSpPr>
        <p:spPr>
          <a:xfrm>
            <a:off x="1371600" y="1658816"/>
            <a:ext cx="9601200" cy="3581400"/>
          </a:xfrm>
        </p:spPr>
        <p:txBody>
          <a:bodyPr/>
          <a:lstStyle/>
          <a:p>
            <a:r>
              <a:rPr lang="en-US" dirty="0" err="1" smtClean="0"/>
              <a:t>GoPro</a:t>
            </a:r>
            <a:r>
              <a:rPr lang="en-US" dirty="0" smtClean="0"/>
              <a:t> Hero3+ video mode eliminates need to calibrate camera and remove lens distortion.</a:t>
            </a:r>
          </a:p>
          <a:p>
            <a:r>
              <a:rPr lang="en-US" dirty="0" smtClean="0"/>
              <a:t>Color </a:t>
            </a:r>
            <a:r>
              <a:rPr lang="en-US" dirty="0"/>
              <a:t>t</a:t>
            </a:r>
            <a:r>
              <a:rPr lang="en-US" dirty="0" smtClean="0"/>
              <a:t>hresholding is used in combination with contouring to locate the boundaries of the maze (blue), the start location (red) , and the end location (green).</a:t>
            </a:r>
          </a:p>
          <a:p>
            <a:r>
              <a:rPr lang="en-US" dirty="0" smtClean="0"/>
              <a:t>The coordinates of the start and end locations are found and stored for use in maze solving.</a:t>
            </a:r>
            <a:endParaRPr lang="en-US" dirty="0"/>
          </a:p>
        </p:txBody>
      </p:sp>
      <p:pic>
        <p:nvPicPr>
          <p:cNvPr id="4" name="Picture 2" descr="D:\workspace\MazeSolver\rot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482" y="3814009"/>
            <a:ext cx="3577390" cy="268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3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the Maze</a:t>
            </a:r>
            <a:endParaRPr lang="en-US" dirty="0"/>
          </a:p>
        </p:txBody>
      </p:sp>
      <p:sp>
        <p:nvSpPr>
          <p:cNvPr id="3" name="Content Placeholder 2"/>
          <p:cNvSpPr>
            <a:spLocks noGrp="1"/>
          </p:cNvSpPr>
          <p:nvPr>
            <p:ph idx="1"/>
          </p:nvPr>
        </p:nvSpPr>
        <p:spPr/>
        <p:txBody>
          <a:bodyPr/>
          <a:lstStyle/>
          <a:p>
            <a:r>
              <a:rPr lang="en-US" dirty="0"/>
              <a:t>Once these regions have been located, the maze will be cropped to remove background noise that could interfere with the solution</a:t>
            </a:r>
            <a:r>
              <a:rPr lang="en-US" dirty="0" smtClean="0"/>
              <a:t>.</a:t>
            </a:r>
          </a:p>
          <a:p>
            <a:r>
              <a:rPr lang="en-US" dirty="0" smtClean="0"/>
              <a:t>This is performed by drawing a bounding box around the maze that minimizes the area enclosed.</a:t>
            </a:r>
            <a:endParaRPr lang="en-US" dirty="0"/>
          </a:p>
          <a:p>
            <a:endParaRPr lang="en-US" dirty="0"/>
          </a:p>
        </p:txBody>
      </p:sp>
      <p:pic>
        <p:nvPicPr>
          <p:cNvPr id="4" name="Picture 3" descr="D:\workspace\MazeSolver\crop.png"/>
          <p:cNvPicPr/>
          <p:nvPr/>
        </p:nvPicPr>
        <p:blipFill>
          <a:blip r:embed="rId3">
            <a:extLst>
              <a:ext uri="{28A0092B-C50C-407E-A947-70E740481C1C}">
                <a14:useLocalDpi xmlns:a14="http://schemas.microsoft.com/office/drawing/2010/main" val="0"/>
              </a:ext>
            </a:extLst>
          </a:blip>
          <a:srcRect/>
          <a:stretch>
            <a:fillRect/>
          </a:stretch>
        </p:blipFill>
        <p:spPr bwMode="auto">
          <a:xfrm>
            <a:off x="2695068" y="3958391"/>
            <a:ext cx="3296652" cy="2538662"/>
          </a:xfrm>
          <a:prstGeom prst="rect">
            <a:avLst/>
          </a:prstGeom>
          <a:noFill/>
          <a:ln>
            <a:noFill/>
          </a:ln>
        </p:spPr>
      </p:pic>
      <p:pic>
        <p:nvPicPr>
          <p:cNvPr id="3074" name="Picture 2" descr="D:\workspace\MazeSolver\Pics\cr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991" y="3958391"/>
            <a:ext cx="3515071" cy="2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4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Binarization</a:t>
            </a:r>
            <a:endParaRPr lang="en-US" dirty="0"/>
          </a:p>
        </p:txBody>
      </p:sp>
      <p:sp>
        <p:nvSpPr>
          <p:cNvPr id="3" name="Content Placeholder 2"/>
          <p:cNvSpPr>
            <a:spLocks noGrp="1"/>
          </p:cNvSpPr>
          <p:nvPr>
            <p:ph idx="1"/>
          </p:nvPr>
        </p:nvSpPr>
        <p:spPr/>
        <p:txBody>
          <a:bodyPr/>
          <a:lstStyle/>
          <a:p>
            <a:r>
              <a:rPr lang="en-US" dirty="0" smtClean="0"/>
              <a:t>Once the maze has been found and extracted, binary thresholding is performed to create a black and white image.</a:t>
            </a:r>
          </a:p>
          <a:p>
            <a:r>
              <a:rPr lang="en-US" dirty="0" smtClean="0"/>
              <a:t>The degree of binary thresholding depends on environmental lighting.</a:t>
            </a:r>
          </a:p>
          <a:p>
            <a:r>
              <a:rPr lang="en-US" dirty="0" smtClean="0"/>
              <a:t>This is done to enable the pixels representing the floor (white) and wall (black) to be differentiated. </a:t>
            </a:r>
          </a:p>
          <a:p>
            <a:endParaRPr lang="en-US" dirty="0"/>
          </a:p>
        </p:txBody>
      </p:sp>
      <p:pic>
        <p:nvPicPr>
          <p:cNvPr id="4" name="Picture 3" descr="D:\workspace\MazeSolver\BinaryMaze.png"/>
          <p:cNvPicPr/>
          <p:nvPr/>
        </p:nvPicPr>
        <p:blipFill>
          <a:blip r:embed="rId3">
            <a:extLst>
              <a:ext uri="{28A0092B-C50C-407E-A947-70E740481C1C}">
                <a14:useLocalDpi xmlns:a14="http://schemas.microsoft.com/office/drawing/2010/main" val="0"/>
              </a:ext>
            </a:extLst>
          </a:blip>
          <a:srcRect/>
          <a:stretch>
            <a:fillRect/>
          </a:stretch>
        </p:blipFill>
        <p:spPr bwMode="auto">
          <a:xfrm>
            <a:off x="3562475" y="4054640"/>
            <a:ext cx="2854743" cy="2526481"/>
          </a:xfrm>
          <a:prstGeom prst="rect">
            <a:avLst/>
          </a:prstGeom>
          <a:noFill/>
          <a:ln>
            <a:noFill/>
          </a:ln>
        </p:spPr>
      </p:pic>
      <p:pic>
        <p:nvPicPr>
          <p:cNvPr id="4098" name="Picture 2" descr="C:\Python27\houghline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222" y="3962917"/>
            <a:ext cx="2990516" cy="261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9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Representation</a:t>
            </a:r>
            <a:endParaRPr lang="en-US" dirty="0"/>
          </a:p>
        </p:txBody>
      </p:sp>
      <p:sp>
        <p:nvSpPr>
          <p:cNvPr id="3" name="Content Placeholder 2"/>
          <p:cNvSpPr>
            <a:spLocks noGrp="1"/>
          </p:cNvSpPr>
          <p:nvPr>
            <p:ph idx="1"/>
          </p:nvPr>
        </p:nvSpPr>
        <p:spPr/>
        <p:txBody>
          <a:bodyPr/>
          <a:lstStyle/>
          <a:p>
            <a:r>
              <a:rPr lang="en-US" dirty="0" smtClean="0"/>
              <a:t>The binary image is converted into a text file so that nodes that are part of the floor path can be connected and the solution of the maze can be visualized.</a:t>
            </a:r>
          </a:p>
          <a:p>
            <a:r>
              <a:rPr lang="en-US" dirty="0" smtClean="0"/>
              <a:t>In this file, white pixels (floor) are represented as ‘0’ and black pixels (wall) are represented as ‘1’.</a:t>
            </a:r>
          </a:p>
          <a:p>
            <a:r>
              <a:rPr lang="en-US" dirty="0"/>
              <a:t>T</a:t>
            </a:r>
            <a:r>
              <a:rPr lang="en-US" dirty="0" smtClean="0"/>
              <a:t>he start and end locations are represented by ‘S’ and ‘E’ characters, respectfully.</a:t>
            </a:r>
            <a:r>
              <a:rPr lang="en-US" dirty="0"/>
              <a:t> </a:t>
            </a:r>
            <a:r>
              <a:rPr lang="en-US" dirty="0" smtClean="0"/>
              <a:t>These locations are padded with extra ‘0’s’ to ensure that the start and end nodes are always connected.</a:t>
            </a:r>
          </a:p>
        </p:txBody>
      </p:sp>
    </p:spTree>
    <p:extLst>
      <p:ext uri="{BB962C8B-B14F-4D97-AF65-F5344CB8AC3E}">
        <p14:creationId xmlns:p14="http://schemas.microsoft.com/office/powerpoint/2010/main" val="361062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Path Width Threshold</a:t>
            </a:r>
            <a:endParaRPr lang="en-US" dirty="0"/>
          </a:p>
        </p:txBody>
      </p:sp>
      <p:sp>
        <p:nvSpPr>
          <p:cNvPr id="3" name="Content Placeholder 2"/>
          <p:cNvSpPr>
            <a:spLocks noGrp="1"/>
          </p:cNvSpPr>
          <p:nvPr>
            <p:ph idx="1"/>
          </p:nvPr>
        </p:nvSpPr>
        <p:spPr/>
        <p:txBody>
          <a:bodyPr/>
          <a:lstStyle/>
          <a:p>
            <a:r>
              <a:rPr lang="en-US" dirty="0" smtClean="0"/>
              <a:t>Before the Hough transform is used to locate paths in the maze image, the average path width is computed.</a:t>
            </a:r>
            <a:r>
              <a:rPr lang="en-US" dirty="0"/>
              <a:t> This is accomplished by counting the number of ‘0’s’ between two ‘1’ characters in the maze’s text </a:t>
            </a:r>
            <a:r>
              <a:rPr lang="en-US" dirty="0" smtClean="0"/>
              <a:t>representation.</a:t>
            </a:r>
          </a:p>
          <a:p>
            <a:r>
              <a:rPr lang="en-US" dirty="0" smtClean="0"/>
              <a:t>The most frequent number of ‘0’s’  counted is assumed to represent the path width of the maze and this number is used to determine if a Hough line represents an actual wall in the maze.</a:t>
            </a:r>
            <a:endParaRPr lang="en-US" dirty="0"/>
          </a:p>
        </p:txBody>
      </p:sp>
    </p:spTree>
    <p:extLst>
      <p:ext uri="{BB962C8B-B14F-4D97-AF65-F5344CB8AC3E}">
        <p14:creationId xmlns:p14="http://schemas.microsoft.com/office/powerpoint/2010/main" val="272357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9236" y="270308"/>
            <a:ext cx="9601200" cy="1485900"/>
          </a:xfrm>
        </p:spPr>
        <p:txBody>
          <a:bodyPr/>
          <a:lstStyle/>
          <a:p>
            <a:r>
              <a:rPr lang="en-US" dirty="0" smtClean="0"/>
              <a:t>Maze Solver Overview </a:t>
            </a:r>
            <a:endParaRPr lang="en-US" dirty="0"/>
          </a:p>
        </p:txBody>
      </p:sp>
      <p:pic>
        <p:nvPicPr>
          <p:cNvPr id="1030" name="Picture 6" descr="https://static-s.aa-cdn.net/img/gp/20600004852839/3nsXBuN74fQXpt7Pq3z52kNPWnl0BatXkRp8pO1Nzw__GyetdeSG8UwC8vBIuIbymQ=h9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232" y="1449059"/>
            <a:ext cx="1308772" cy="13087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cons.iconarchive.com/icons/paomedia/small-n-flat/1024/device-laptop-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5891" y="3764930"/>
            <a:ext cx="1154545" cy="11545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1030" idx="3"/>
            <a:endCxn id="1044" idx="1"/>
          </p:cNvCxnSpPr>
          <p:nvPr/>
        </p:nvCxnSpPr>
        <p:spPr>
          <a:xfrm>
            <a:off x="6446004" y="2103445"/>
            <a:ext cx="3279887" cy="2238758"/>
          </a:xfrm>
          <a:prstGeom prst="straightConnector1">
            <a:avLst/>
          </a:prstGeom>
          <a:ln>
            <a:solidFill>
              <a:schemeClr val="dk1"/>
            </a:solidFill>
            <a:prstDash val="sysDot"/>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087321">
            <a:off x="7347014" y="2860542"/>
            <a:ext cx="1345240" cy="261610"/>
          </a:xfrm>
          <a:prstGeom prst="rect">
            <a:avLst/>
          </a:prstGeom>
          <a:noFill/>
        </p:spPr>
        <p:txBody>
          <a:bodyPr wrap="none" rtlCol="0">
            <a:spAutoFit/>
          </a:bodyPr>
          <a:lstStyle/>
          <a:p>
            <a:r>
              <a:rPr lang="en-US" sz="1100" dirty="0" smtClean="0"/>
              <a:t>Video Transmission</a:t>
            </a:r>
            <a:endParaRPr lang="en-US" sz="1100" dirty="0"/>
          </a:p>
        </p:txBody>
      </p:sp>
      <p:pic>
        <p:nvPicPr>
          <p:cNvPr id="1048" name="Picture 24" descr="http://forum.unity3d.com/attachments/maze1-png.1129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738879" y="4174305"/>
            <a:ext cx="2144135" cy="21441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28803" y="4919475"/>
            <a:ext cx="453970" cy="307777"/>
          </a:xfrm>
          <a:prstGeom prst="rect">
            <a:avLst/>
          </a:prstGeom>
          <a:noFill/>
        </p:spPr>
        <p:txBody>
          <a:bodyPr wrap="none" rtlCol="0">
            <a:spAutoFit/>
          </a:bodyPr>
          <a:lstStyle/>
          <a:p>
            <a:r>
              <a:rPr lang="en-US" sz="1400" dirty="0" smtClean="0"/>
              <a:t>Exit</a:t>
            </a:r>
            <a:endParaRPr lang="en-US" sz="1400" dirty="0"/>
          </a:p>
        </p:txBody>
      </p:sp>
      <p:sp>
        <p:nvSpPr>
          <p:cNvPr id="15" name="TextBox 14"/>
          <p:cNvSpPr txBox="1"/>
          <p:nvPr/>
        </p:nvSpPr>
        <p:spPr>
          <a:xfrm>
            <a:off x="4864165" y="4692418"/>
            <a:ext cx="862737" cy="307777"/>
          </a:xfrm>
          <a:prstGeom prst="rect">
            <a:avLst/>
          </a:prstGeom>
          <a:noFill/>
        </p:spPr>
        <p:txBody>
          <a:bodyPr wrap="none" rtlCol="0">
            <a:spAutoFit/>
          </a:bodyPr>
          <a:lstStyle/>
          <a:p>
            <a:r>
              <a:rPr lang="en-US" sz="1400" dirty="0" smtClean="0"/>
              <a:t>Entrance</a:t>
            </a:r>
            <a:endParaRPr lang="en-US" sz="1400" dirty="0"/>
          </a:p>
        </p:txBody>
      </p:sp>
      <p:pic>
        <p:nvPicPr>
          <p:cNvPr id="1052" name="Picture 28" descr="https://lh4.ggpht.com/i4t96mhIRHD_nS2NdB2sT1S7QHnp6u7uVXp1SzMXCelcE4emspsHcidKoxwLhaoTJHl-=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1458" y="5124765"/>
            <a:ext cx="777657" cy="777657"/>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30" name="Straight Connector 29"/>
          <p:cNvCxnSpPr>
            <a:stCxn id="1044" idx="2"/>
          </p:cNvCxnSpPr>
          <p:nvPr/>
        </p:nvCxnSpPr>
        <p:spPr>
          <a:xfrm>
            <a:off x="10303164" y="4919475"/>
            <a:ext cx="13854" cy="65379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a:xfrm flipH="1">
            <a:off x="6243718" y="5573272"/>
            <a:ext cx="4073300" cy="0"/>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7200675" y="5251984"/>
            <a:ext cx="1329210" cy="261610"/>
          </a:xfrm>
          <a:prstGeom prst="rect">
            <a:avLst/>
          </a:prstGeom>
          <a:noFill/>
        </p:spPr>
        <p:txBody>
          <a:bodyPr wrap="none" rtlCol="0">
            <a:spAutoFit/>
          </a:bodyPr>
          <a:lstStyle/>
          <a:p>
            <a:r>
              <a:rPr lang="en-US" sz="1100" dirty="0" smtClean="0"/>
              <a:t>Vehicle Commands</a:t>
            </a:r>
            <a:endParaRPr lang="en-US" sz="1100" dirty="0"/>
          </a:p>
        </p:txBody>
      </p:sp>
      <p:cxnSp>
        <p:nvCxnSpPr>
          <p:cNvPr id="1033" name="Straight Connector 1032"/>
          <p:cNvCxnSpPr/>
          <p:nvPr/>
        </p:nvCxnSpPr>
        <p:spPr>
          <a:xfrm flipH="1">
            <a:off x="3694545" y="2332574"/>
            <a:ext cx="2070342" cy="1519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flipH="1">
            <a:off x="5295533" y="2314563"/>
            <a:ext cx="496085" cy="2174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00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Hough Lines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Hough line transform is used to locate paths in the maze.</a:t>
            </a:r>
          </a:p>
          <a:p>
            <a:r>
              <a:rPr lang="en-US" dirty="0" smtClean="0"/>
              <a:t>First, Hough lines detected in the image are differentiated as being horizontal or vertical based on the endpoints of each line. All slanted lines are removed. </a:t>
            </a:r>
          </a:p>
          <a:p>
            <a:r>
              <a:rPr lang="en-US" dirty="0" smtClean="0"/>
              <a:t>The presence of a path is determined by the path width threshold. If the distance between two neighboring Hough lines is greater than this threshold, a new line representing the middle of the path will be drawn between them.</a:t>
            </a:r>
          </a:p>
        </p:txBody>
      </p:sp>
      <p:pic>
        <p:nvPicPr>
          <p:cNvPr id="2051" name="Picture 3" descr="D:\workspace\MazeSolver\houghlin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662" y="2322096"/>
            <a:ext cx="2797291" cy="2756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ython27\hou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233" y="2322096"/>
            <a:ext cx="3148313" cy="275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8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1px Width Path</a:t>
            </a:r>
            <a:endParaRPr lang="en-US" dirty="0"/>
          </a:p>
        </p:txBody>
      </p:sp>
      <p:sp>
        <p:nvSpPr>
          <p:cNvPr id="3" name="Content Placeholder 2"/>
          <p:cNvSpPr>
            <a:spLocks noGrp="1"/>
          </p:cNvSpPr>
          <p:nvPr>
            <p:ph sz="half" idx="1"/>
          </p:nvPr>
        </p:nvSpPr>
        <p:spPr/>
        <p:txBody>
          <a:bodyPr/>
          <a:lstStyle/>
          <a:p>
            <a:r>
              <a:rPr lang="en-US" dirty="0" smtClean="0"/>
              <a:t>Once Hough lines are found in an image and drawn, the new image is subtracted from a  solid black image of the same size.</a:t>
            </a:r>
          </a:p>
          <a:p>
            <a:r>
              <a:rPr lang="en-US" dirty="0" smtClean="0"/>
              <a:t>The result is a 1px thick path representing the layout of the maze.</a:t>
            </a:r>
            <a:endParaRPr lang="en-US" dirty="0"/>
          </a:p>
        </p:txBody>
      </p:sp>
      <p:pic>
        <p:nvPicPr>
          <p:cNvPr id="5122" name="Picture 2" descr="D:\workspace\MazeSolver\Subtr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112" y="2178718"/>
            <a:ext cx="2762319" cy="27218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Python27\subtra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3948" y="2178718"/>
            <a:ext cx="3108953" cy="272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5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Nodes and Solving the Maze</a:t>
            </a:r>
            <a:endParaRPr lang="en-US" dirty="0"/>
          </a:p>
        </p:txBody>
      </p:sp>
      <p:sp>
        <p:nvSpPr>
          <p:cNvPr id="6" name="Content Placeholder 5"/>
          <p:cNvSpPr>
            <a:spLocks noGrp="1"/>
          </p:cNvSpPr>
          <p:nvPr>
            <p:ph idx="1"/>
          </p:nvPr>
        </p:nvSpPr>
        <p:spPr/>
        <p:txBody>
          <a:bodyPr/>
          <a:lstStyle/>
          <a:p>
            <a:r>
              <a:rPr lang="en-US" dirty="0" smtClean="0"/>
              <a:t>The 1px thick path image is converted into a text file and each of the ‘0’, ‘S’, and ‘E’   characters (white, floor) are represented as a node and added to a graph. These nodes are connected to one another vertically and horizontally. </a:t>
            </a:r>
          </a:p>
          <a:p>
            <a:r>
              <a:rPr lang="en-US" dirty="0" smtClean="0"/>
              <a:t>The root node, ‘S’, is added to a queue and a BFS (Breadth-First Search) algorithm is performed to solve the maze.</a:t>
            </a:r>
          </a:p>
          <a:p>
            <a:r>
              <a:rPr lang="en-US" dirty="0" smtClean="0"/>
              <a:t>Backtracking is used find the path between the start and end nodes.</a:t>
            </a:r>
            <a:endParaRPr lang="en-US" dirty="0"/>
          </a:p>
        </p:txBody>
      </p:sp>
    </p:spTree>
    <p:extLst>
      <p:ext uri="{BB962C8B-B14F-4D97-AF65-F5344CB8AC3E}">
        <p14:creationId xmlns:p14="http://schemas.microsoft.com/office/powerpoint/2010/main" val="172583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Solution and Sending Commands</a:t>
            </a:r>
            <a:endParaRPr lang="en-US" dirty="0"/>
          </a:p>
        </p:txBody>
      </p:sp>
      <p:sp>
        <p:nvSpPr>
          <p:cNvPr id="3" name="Content Placeholder 2"/>
          <p:cNvSpPr>
            <a:spLocks noGrp="1"/>
          </p:cNvSpPr>
          <p:nvPr>
            <p:ph idx="1"/>
          </p:nvPr>
        </p:nvSpPr>
        <p:spPr/>
        <p:txBody>
          <a:bodyPr/>
          <a:lstStyle/>
          <a:p>
            <a:r>
              <a:rPr lang="en-US" dirty="0" smtClean="0"/>
              <a:t>A list of nodes in the solution path is traversed and cardinal directions are assigned according to their positions relative to one another. </a:t>
            </a:r>
          </a:p>
          <a:p>
            <a:r>
              <a:rPr lang="en-US" dirty="0" smtClean="0"/>
              <a:t>These directions are then interpreted and forward (‘F’), right (‘R’), and left (‘L’) commands are created.</a:t>
            </a:r>
          </a:p>
          <a:p>
            <a:r>
              <a:rPr lang="en-US" dirty="0" smtClean="0"/>
              <a:t>These commands are then filtered and added to a string according to the size of the maze and distance the robot travels per ‘F’ command.</a:t>
            </a:r>
            <a:r>
              <a:rPr lang="en-US" dirty="0"/>
              <a:t> </a:t>
            </a:r>
          </a:p>
          <a:p>
            <a:r>
              <a:rPr lang="en-US" dirty="0" smtClean="0"/>
              <a:t>The string of commands is then sent as a packet to the robot.</a:t>
            </a:r>
          </a:p>
        </p:txBody>
      </p:sp>
    </p:spTree>
    <p:extLst>
      <p:ext uri="{BB962C8B-B14F-4D97-AF65-F5344CB8AC3E}">
        <p14:creationId xmlns:p14="http://schemas.microsoft.com/office/powerpoint/2010/main" val="218802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3656" y="2638575"/>
            <a:ext cx="4443984" cy="823912"/>
          </a:xfrm>
        </p:spPr>
        <p:txBody>
          <a:bodyPr/>
          <a:lstStyle/>
          <a:p>
            <a:r>
              <a:rPr lang="en-US" dirty="0" smtClean="0"/>
              <a:t>Wireless Communication</a:t>
            </a:r>
            <a:endParaRPr lang="en-US" dirty="0"/>
          </a:p>
        </p:txBody>
      </p:sp>
    </p:spTree>
    <p:extLst>
      <p:ext uri="{BB962C8B-B14F-4D97-AF65-F5344CB8AC3E}">
        <p14:creationId xmlns:p14="http://schemas.microsoft.com/office/powerpoint/2010/main" val="1708170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Technologies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05792351"/>
              </p:ext>
            </p:extLst>
          </p:nvPr>
        </p:nvGraphicFramePr>
        <p:xfrm>
          <a:off x="2003614" y="2214389"/>
          <a:ext cx="8616645" cy="2721167"/>
        </p:xfrm>
        <a:graphic>
          <a:graphicData uri="http://schemas.openxmlformats.org/drawingml/2006/table">
            <a:tbl>
              <a:tblPr firstRow="1" bandRow="1">
                <a:tableStyleId>{5C22544A-7EE6-4342-B048-85BDC9FD1C3A}</a:tableStyleId>
              </a:tblPr>
              <a:tblGrid>
                <a:gridCol w="2872215">
                  <a:extLst>
                    <a:ext uri="{9D8B030D-6E8A-4147-A177-3AD203B41FA5}">
                      <a16:colId xmlns:a16="http://schemas.microsoft.com/office/drawing/2014/main" xmlns="" val="20000"/>
                    </a:ext>
                  </a:extLst>
                </a:gridCol>
                <a:gridCol w="2981864">
                  <a:extLst>
                    <a:ext uri="{9D8B030D-6E8A-4147-A177-3AD203B41FA5}">
                      <a16:colId xmlns:a16="http://schemas.microsoft.com/office/drawing/2014/main" xmlns="" val="20001"/>
                    </a:ext>
                  </a:extLst>
                </a:gridCol>
                <a:gridCol w="2762566">
                  <a:extLst>
                    <a:ext uri="{9D8B030D-6E8A-4147-A177-3AD203B41FA5}">
                      <a16:colId xmlns:a16="http://schemas.microsoft.com/office/drawing/2014/main" xmlns="" val="20002"/>
                    </a:ext>
                  </a:extLst>
                </a:gridCol>
              </a:tblGrid>
              <a:tr h="547719">
                <a:tc>
                  <a:txBody>
                    <a:bodyPr/>
                    <a:lstStyle/>
                    <a:p>
                      <a:r>
                        <a:rPr lang="en-US" dirty="0" smtClean="0"/>
                        <a:t>Bluetooth</a:t>
                      </a:r>
                      <a:endParaRPr lang="en-US" dirty="0"/>
                    </a:p>
                  </a:txBody>
                  <a:tcPr/>
                </a:tc>
                <a:tc>
                  <a:txBody>
                    <a:bodyPr/>
                    <a:lstStyle/>
                    <a:p>
                      <a:r>
                        <a:rPr lang="en-US" dirty="0" smtClean="0"/>
                        <a:t>Wi-Fi</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err="1" smtClean="0"/>
                        <a:t>Zigbee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543362">
                <a:tc>
                  <a:txBody>
                    <a:bodyPr/>
                    <a:lstStyle/>
                    <a:p>
                      <a:r>
                        <a:rPr lang="en-US" dirty="0" smtClean="0"/>
                        <a:t>Easy to set up</a:t>
                      </a:r>
                      <a:endParaRPr lang="en-US" dirty="0"/>
                    </a:p>
                  </a:txBody>
                  <a:tcPr/>
                </a:tc>
                <a:tc>
                  <a:txBody>
                    <a:bodyPr/>
                    <a:lstStyle/>
                    <a:p>
                      <a:r>
                        <a:rPr lang="en-US" dirty="0" smtClean="0"/>
                        <a:t>Easy to set</a:t>
                      </a:r>
                      <a:r>
                        <a:rPr lang="en-US" baseline="0" dirty="0" smtClean="0"/>
                        <a:t> up</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Easiest to set up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43362">
                <a:tc>
                  <a:txBody>
                    <a:bodyPr/>
                    <a:lstStyle/>
                    <a:p>
                      <a:r>
                        <a:rPr lang="en-US" dirty="0" smtClean="0"/>
                        <a:t>Low power consumption</a:t>
                      </a:r>
                      <a:endParaRPr lang="en-US" dirty="0"/>
                    </a:p>
                  </a:txBody>
                  <a:tcPr/>
                </a:tc>
                <a:tc>
                  <a:txBody>
                    <a:bodyPr/>
                    <a:lstStyle/>
                    <a:p>
                      <a:r>
                        <a:rPr lang="en-US" dirty="0" smtClean="0"/>
                        <a:t>Higher power consumption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Low power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543362">
                <a:tc>
                  <a:txBody>
                    <a:bodyPr/>
                    <a:lstStyle/>
                    <a:p>
                      <a:r>
                        <a:rPr lang="en-US" dirty="0" smtClean="0"/>
                        <a:t>Low</a:t>
                      </a:r>
                      <a:r>
                        <a:rPr lang="en-US" baseline="0" dirty="0" smtClean="0"/>
                        <a:t> Range</a:t>
                      </a:r>
                      <a:endParaRPr lang="en-US" dirty="0"/>
                    </a:p>
                  </a:txBody>
                  <a:tcPr/>
                </a:tc>
                <a:tc>
                  <a:txBody>
                    <a:bodyPr/>
                    <a:lstStyle/>
                    <a:p>
                      <a:r>
                        <a:rPr lang="en-US" dirty="0" smtClean="0"/>
                        <a:t>Long Range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Long range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43362">
                <a:tc>
                  <a:txBody>
                    <a:bodyPr/>
                    <a:lstStyle/>
                    <a:p>
                      <a:r>
                        <a:rPr lang="en-US" dirty="0" smtClean="0"/>
                        <a:t>Sufficient Bandwidth</a:t>
                      </a:r>
                      <a:endParaRPr lang="en-US" dirty="0"/>
                    </a:p>
                  </a:txBody>
                  <a:tcPr/>
                </a:tc>
                <a:tc>
                  <a:txBody>
                    <a:bodyPr/>
                    <a:lstStyle/>
                    <a:p>
                      <a:r>
                        <a:rPr lang="en-US" dirty="0" smtClean="0"/>
                        <a:t>Sufficient</a:t>
                      </a:r>
                      <a:r>
                        <a:rPr lang="en-US" baseline="0" dirty="0" smtClean="0"/>
                        <a:t> Bandwidth</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Sufficient Bandwidth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35800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1371599" y="2285999"/>
            <a:ext cx="10273229" cy="4259179"/>
          </a:xfrm>
        </p:spPr>
        <p:txBody>
          <a:bodyPr/>
          <a:lstStyle/>
          <a:p>
            <a:r>
              <a:rPr lang="en-US" dirty="0" err="1" smtClean="0"/>
              <a:t>XBee</a:t>
            </a:r>
            <a:r>
              <a:rPr lang="en-US" dirty="0" smtClean="0"/>
              <a:t> (802.15.4) 1mW w/ Trace Antenna will be used for wireless RF communication between the computer and ground vehicle. </a:t>
            </a:r>
          </a:p>
          <a:p>
            <a:endParaRPr lang="en-US" dirty="0" smtClean="0"/>
          </a:p>
          <a:p>
            <a:endParaRPr lang="en-US" dirty="0" smtClean="0"/>
          </a:p>
          <a:p>
            <a:endParaRPr lang="en-US" dirty="0"/>
          </a:p>
        </p:txBody>
      </p:sp>
      <p:pic>
        <p:nvPicPr>
          <p:cNvPr id="3074" name="Picture 2" descr="C:\Users\Hamza\Desktop\IMG_1752.JPG"/>
          <p:cNvPicPr>
            <a:picLocks noChangeAspect="1" noChangeArrowheads="1"/>
          </p:cNvPicPr>
          <p:nvPr/>
        </p:nvPicPr>
        <p:blipFill>
          <a:blip r:embed="rId3"/>
          <a:srcRect/>
          <a:stretch>
            <a:fillRect/>
          </a:stretch>
        </p:blipFill>
        <p:spPr bwMode="auto">
          <a:xfrm>
            <a:off x="7707903" y="3684563"/>
            <a:ext cx="3679265" cy="2121326"/>
          </a:xfrm>
          <a:prstGeom prst="rect">
            <a:avLst/>
          </a:prstGeom>
          <a:noFill/>
        </p:spPr>
      </p:pic>
      <p:graphicFrame>
        <p:nvGraphicFramePr>
          <p:cNvPr id="5" name="Table 4"/>
          <p:cNvGraphicFramePr>
            <a:graphicFrameLocks noGrp="1"/>
          </p:cNvGraphicFramePr>
          <p:nvPr/>
        </p:nvGraphicFramePr>
        <p:xfrm>
          <a:off x="1773715" y="3429815"/>
          <a:ext cx="5191394" cy="313436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xmlns="" val="20000"/>
                    </a:ext>
                  </a:extLst>
                </a:gridCol>
                <a:gridCol w="2595697">
                  <a:extLst>
                    <a:ext uri="{9D8B030D-6E8A-4147-A177-3AD203B41FA5}">
                      <a16:colId xmlns:a16="http://schemas.microsoft.com/office/drawing/2014/main" xmlns="" val="20001"/>
                    </a:ext>
                  </a:extLst>
                </a:gridCol>
              </a:tblGrid>
              <a:tr h="370840">
                <a:tc>
                  <a:txBody>
                    <a:bodyPr/>
                    <a:lstStyle/>
                    <a:p>
                      <a:r>
                        <a:rPr lang="en-US" b="0" dirty="0" smtClean="0"/>
                        <a:t>Operating</a:t>
                      </a:r>
                      <a:r>
                        <a:rPr lang="en-US" b="0" baseline="0" dirty="0" smtClean="0"/>
                        <a:t> Voltage / Transmit Current</a:t>
                      </a:r>
                      <a:endParaRPr lang="en-US" b="0" dirty="0"/>
                    </a:p>
                  </a:txBody>
                  <a:tcPr/>
                </a:tc>
                <a:tc>
                  <a:txBody>
                    <a:bodyPr/>
                    <a:lstStyle/>
                    <a:p>
                      <a:r>
                        <a:rPr lang="en-US" b="0" dirty="0" smtClean="0"/>
                        <a:t>3.3V /</a:t>
                      </a:r>
                      <a:r>
                        <a:rPr lang="en-US" b="0" baseline="0" dirty="0" smtClean="0"/>
                        <a:t> 50mA</a:t>
                      </a:r>
                      <a:endParaRPr lang="en-US" b="0" dirty="0"/>
                    </a:p>
                  </a:txBody>
                  <a:tcPr/>
                </a:tc>
                <a:extLst>
                  <a:ext uri="{0D108BD9-81ED-4DB2-BD59-A6C34878D82A}">
                    <a16:rowId xmlns:a16="http://schemas.microsoft.com/office/drawing/2014/main" xmlns="" val="10000"/>
                  </a:ext>
                </a:extLst>
              </a:tr>
              <a:tr h="370840">
                <a:tc>
                  <a:txBody>
                    <a:bodyPr/>
                    <a:lstStyle/>
                    <a:p>
                      <a:r>
                        <a:rPr lang="en-US" b="0" dirty="0" smtClean="0"/>
                        <a:t>Price</a:t>
                      </a:r>
                      <a:endParaRPr lang="en-US" b="0" dirty="0"/>
                    </a:p>
                  </a:txBody>
                  <a:tcPr/>
                </a:tc>
                <a:tc>
                  <a:txBody>
                    <a:bodyPr/>
                    <a:lstStyle/>
                    <a:p>
                      <a:r>
                        <a:rPr lang="en-US" b="0" dirty="0" smtClean="0"/>
                        <a:t>$24.95</a:t>
                      </a:r>
                      <a:r>
                        <a:rPr lang="en-US" b="0" baseline="0" dirty="0" smtClean="0"/>
                        <a:t> </a:t>
                      </a:r>
                      <a:endParaRPr lang="en-US" b="0" dirty="0"/>
                    </a:p>
                  </a:txBody>
                  <a:tcPr/>
                </a:tc>
                <a:extLst>
                  <a:ext uri="{0D108BD9-81ED-4DB2-BD59-A6C34878D82A}">
                    <a16:rowId xmlns:a16="http://schemas.microsoft.com/office/drawing/2014/main" xmlns="" val="10001"/>
                  </a:ext>
                </a:extLst>
              </a:tr>
              <a:tr h="370840">
                <a:tc>
                  <a:txBody>
                    <a:bodyPr/>
                    <a:lstStyle/>
                    <a:p>
                      <a:r>
                        <a:rPr lang="en-US" dirty="0" smtClean="0"/>
                        <a:t>Data Transfer Rate</a:t>
                      </a:r>
                      <a:endParaRPr lang="en-US" dirty="0"/>
                    </a:p>
                  </a:txBody>
                  <a:tcPr/>
                </a:tc>
                <a:tc>
                  <a:txBody>
                    <a:bodyPr/>
                    <a:lstStyle/>
                    <a:p>
                      <a:r>
                        <a:rPr lang="en-US" dirty="0" smtClean="0"/>
                        <a:t>250kbps</a:t>
                      </a:r>
                      <a:endParaRPr lang="en-US" dirty="0"/>
                    </a:p>
                  </a:txBody>
                  <a:tcPr/>
                </a:tc>
                <a:extLst>
                  <a:ext uri="{0D108BD9-81ED-4DB2-BD59-A6C34878D82A}">
                    <a16:rowId xmlns:a16="http://schemas.microsoft.com/office/drawing/2014/main" xmlns="" val="10002"/>
                  </a:ext>
                </a:extLst>
              </a:tr>
              <a:tr h="370840">
                <a:tc>
                  <a:txBody>
                    <a:bodyPr/>
                    <a:lstStyle/>
                    <a:p>
                      <a:r>
                        <a:rPr lang="en-US" dirty="0" smtClean="0"/>
                        <a:t>Range</a:t>
                      </a:r>
                      <a:endParaRPr lang="en-US" dirty="0"/>
                    </a:p>
                  </a:txBody>
                  <a:tcPr/>
                </a:tc>
                <a:tc>
                  <a:txBody>
                    <a:bodyPr/>
                    <a:lstStyle/>
                    <a:p>
                      <a:r>
                        <a:rPr lang="en-US" dirty="0" smtClean="0"/>
                        <a:t>300ft (Outdoors)</a:t>
                      </a:r>
                      <a:endParaRPr lang="en-US" dirty="0"/>
                    </a:p>
                  </a:txBody>
                  <a:tcPr/>
                </a:tc>
                <a:extLst>
                  <a:ext uri="{0D108BD9-81ED-4DB2-BD59-A6C34878D82A}">
                    <a16:rowId xmlns:a16="http://schemas.microsoft.com/office/drawing/2014/main" xmlns="" val="10003"/>
                  </a:ext>
                </a:extLst>
              </a:tr>
              <a:tr h="370840">
                <a:tc>
                  <a:txBody>
                    <a:bodyPr/>
                    <a:lstStyle/>
                    <a:p>
                      <a:r>
                        <a:rPr lang="en-US" dirty="0" smtClean="0"/>
                        <a:t>Transmit Power</a:t>
                      </a:r>
                      <a:r>
                        <a:rPr lang="en-US" baseline="0" dirty="0" smtClean="0"/>
                        <a:t> output</a:t>
                      </a:r>
                      <a:endParaRPr lang="en-US" dirty="0"/>
                    </a:p>
                  </a:txBody>
                  <a:tcPr/>
                </a:tc>
                <a:tc>
                  <a:txBody>
                    <a:bodyPr/>
                    <a:lstStyle/>
                    <a:p>
                      <a:r>
                        <a:rPr lang="en-US" dirty="0" smtClean="0"/>
                        <a:t>1mW</a:t>
                      </a:r>
                      <a:endParaRPr lang="en-US" dirty="0"/>
                    </a:p>
                  </a:txBody>
                  <a:tcPr/>
                </a:tc>
                <a:extLst>
                  <a:ext uri="{0D108BD9-81ED-4DB2-BD59-A6C34878D82A}">
                    <a16:rowId xmlns:a16="http://schemas.microsoft.com/office/drawing/2014/main" xmlns="" val="10004"/>
                  </a:ext>
                </a:extLst>
              </a:tr>
              <a:tr h="370840">
                <a:tc>
                  <a:txBody>
                    <a:bodyPr/>
                    <a:lstStyle/>
                    <a:p>
                      <a:r>
                        <a:rPr lang="en-US" dirty="0" smtClean="0"/>
                        <a:t>I/O</a:t>
                      </a:r>
                      <a:endParaRPr lang="en-US" dirty="0"/>
                    </a:p>
                  </a:txBody>
                  <a:tcPr/>
                </a:tc>
                <a:tc>
                  <a:txBody>
                    <a:bodyPr/>
                    <a:lstStyle/>
                    <a:p>
                      <a:r>
                        <a:rPr lang="en-US" dirty="0" smtClean="0"/>
                        <a:t>6 Digital I/O,</a:t>
                      </a:r>
                      <a:r>
                        <a:rPr lang="en-US" baseline="0" dirty="0" smtClean="0"/>
                        <a:t> 6 ADC Input Pins</a:t>
                      </a:r>
                      <a:endParaRPr lang="en-US" dirty="0"/>
                    </a:p>
                  </a:txBody>
                  <a:tcPr/>
                </a:tc>
                <a:extLst>
                  <a:ext uri="{0D108BD9-81ED-4DB2-BD59-A6C34878D82A}">
                    <a16:rowId xmlns:a16="http://schemas.microsoft.com/office/drawing/2014/main" xmlns="" val="10005"/>
                  </a:ext>
                </a:extLst>
              </a:tr>
              <a:tr h="370840">
                <a:tc>
                  <a:txBody>
                    <a:bodyPr/>
                    <a:lstStyle/>
                    <a:p>
                      <a:r>
                        <a:rPr lang="en-US" dirty="0" smtClean="0"/>
                        <a:t>Frequency</a:t>
                      </a:r>
                      <a:endParaRPr lang="en-US" dirty="0"/>
                    </a:p>
                  </a:txBody>
                  <a:tcPr/>
                </a:tc>
                <a:tc>
                  <a:txBody>
                    <a:bodyPr/>
                    <a:lstStyle/>
                    <a:p>
                      <a:r>
                        <a:rPr lang="en-US" dirty="0" smtClean="0"/>
                        <a:t>2.4 GHz</a:t>
                      </a:r>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060615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1237"/>
            <a:ext cx="9601200" cy="1485900"/>
          </a:xfrm>
        </p:spPr>
        <p:txBody>
          <a:bodyPr/>
          <a:lstStyle/>
          <a:p>
            <a:r>
              <a:rPr lang="en-US" dirty="0" smtClean="0"/>
              <a:t>Ground Vehicle</a:t>
            </a:r>
            <a:endParaRPr lang="en-US" dirty="0"/>
          </a:p>
        </p:txBody>
      </p:sp>
      <p:pic>
        <p:nvPicPr>
          <p:cNvPr id="5" name="Picture 4" descr="C:\Users\Owner\Desktop\Capture.JPG"/>
          <p:cNvPicPr/>
          <p:nvPr/>
        </p:nvPicPr>
        <p:blipFill>
          <a:blip r:embed="rId3">
            <a:extLst>
              <a:ext uri="{28A0092B-C50C-407E-A947-70E740481C1C}">
                <a14:useLocalDpi xmlns:a14="http://schemas.microsoft.com/office/drawing/2010/main" val="0"/>
              </a:ext>
            </a:extLst>
          </a:blip>
          <a:srcRect/>
          <a:stretch>
            <a:fillRect/>
          </a:stretch>
        </p:blipFill>
        <p:spPr bwMode="auto">
          <a:xfrm>
            <a:off x="8360229" y="1298121"/>
            <a:ext cx="2612571" cy="2322157"/>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619844319"/>
              </p:ext>
            </p:extLst>
          </p:nvPr>
        </p:nvGraphicFramePr>
        <p:xfrm>
          <a:off x="7596965" y="3788232"/>
          <a:ext cx="4450702" cy="2828336"/>
        </p:xfrm>
        <a:graphic>
          <a:graphicData uri="http://schemas.openxmlformats.org/drawingml/2006/table">
            <a:tbl>
              <a:tblPr firstRow="1" firstCol="1" bandRow="1">
                <a:tableStyleId>{5C22544A-7EE6-4342-B048-85BDC9FD1C3A}</a:tableStyleId>
              </a:tblPr>
              <a:tblGrid>
                <a:gridCol w="2225351"/>
                <a:gridCol w="2225351"/>
              </a:tblGrid>
              <a:tr h="404048">
                <a:tc>
                  <a:txBody>
                    <a:bodyPr/>
                    <a:lstStyle/>
                    <a:p>
                      <a:pPr marL="0" marR="0" algn="ctr">
                        <a:lnSpc>
                          <a:spcPct val="107000"/>
                        </a:lnSpc>
                        <a:spcBef>
                          <a:spcPts val="0"/>
                        </a:spcBef>
                        <a:spcAft>
                          <a:spcPts val="0"/>
                        </a:spcAft>
                      </a:pPr>
                      <a:r>
                        <a:rPr lang="en-US" sz="1200" cap="small">
                          <a:effectLst/>
                        </a:rPr>
                        <a:t>Dimensions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200 x 170 x 105 mm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Power Supply Voltage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7.5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Battery Life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1.5 hours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Recharge Time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10 hours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Weight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45 g</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Minimum Speed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0.5 m/s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4048">
                <a:tc>
                  <a:txBody>
                    <a:bodyPr/>
                    <a:lstStyle/>
                    <a:p>
                      <a:pPr marL="0" marR="0" algn="ctr">
                        <a:lnSpc>
                          <a:spcPct val="107000"/>
                        </a:lnSpc>
                        <a:spcBef>
                          <a:spcPts val="0"/>
                        </a:spcBef>
                        <a:spcAft>
                          <a:spcPts val="0"/>
                        </a:spcAft>
                      </a:pPr>
                      <a:r>
                        <a:rPr lang="en-US" sz="1200" cap="small">
                          <a:effectLst/>
                        </a:rPr>
                        <a:t>Maximum Speed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dirty="0">
                          <a:effectLst/>
                        </a:rPr>
                        <a:t>1 m/s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6"/>
          <p:cNvSpPr/>
          <p:nvPr/>
        </p:nvSpPr>
        <p:spPr>
          <a:xfrm>
            <a:off x="8338576" y="889521"/>
            <a:ext cx="2967479" cy="369332"/>
          </a:xfrm>
          <a:prstGeom prst="rect">
            <a:avLst/>
          </a:prstGeom>
        </p:spPr>
        <p:txBody>
          <a:bodyPr wrap="none">
            <a:spAutoFit/>
          </a:bodyPr>
          <a:lstStyle/>
          <a:p>
            <a:r>
              <a:rPr lang="en-US" dirty="0" smtClean="0">
                <a:latin typeface="Arial" panose="020B0604020202020204" pitchFamily="34" charset="0"/>
                <a:ea typeface="Calibri" panose="020F0502020204030204" pitchFamily="34" charset="0"/>
              </a:rPr>
              <a:t>Pirate 4WD Robot Platform</a:t>
            </a:r>
            <a:endParaRPr lang="en-US" dirty="0"/>
          </a:p>
        </p:txBody>
      </p:sp>
      <p:pic>
        <p:nvPicPr>
          <p:cNvPr id="10" name="Content Placeholder 9"/>
          <p:cNvPicPr>
            <a:picLocks noGrp="1" noChangeAspect="1"/>
          </p:cNvPicPr>
          <p:nvPr>
            <p:ph idx="1"/>
          </p:nvPr>
        </p:nvPicPr>
        <p:blipFill>
          <a:blip r:embed="rId4"/>
          <a:stretch>
            <a:fillRect/>
          </a:stretch>
        </p:blipFill>
        <p:spPr>
          <a:xfrm>
            <a:off x="1217045" y="1817137"/>
            <a:ext cx="5273915" cy="3581400"/>
          </a:xfrm>
          <a:prstGeom prst="rect">
            <a:avLst/>
          </a:prstGeom>
        </p:spPr>
      </p:pic>
    </p:spTree>
    <p:extLst>
      <p:ext uri="{BB962C8B-B14F-4D97-AF65-F5344CB8AC3E}">
        <p14:creationId xmlns:p14="http://schemas.microsoft.com/office/powerpoint/2010/main" val="124821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L293DNE H-Bridges</a:t>
            </a:r>
            <a:endParaRPr lang="en-US" dirty="0"/>
          </a:p>
        </p:txBody>
      </p:sp>
      <p:pic>
        <p:nvPicPr>
          <p:cNvPr id="3074" name="Picture 2" descr="http://3.bp.blogspot.com/_ke7cXQ364Yw/THciuMbtf8I/AAAAAAAAAO4/uS6kIYUrF18/s1600/ic_l293dn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228255">
            <a:off x="8437379" y="481420"/>
            <a:ext cx="5070843" cy="3380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9927" y="1787236"/>
            <a:ext cx="800808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order to control and drive the motors we are using dual sided L293DNE Motor Drivers</a:t>
            </a:r>
          </a:p>
          <a:p>
            <a:pPr marL="285750" indent="-285750">
              <a:buFont typeface="Arial" panose="020B0604020202020204" pitchFamily="34" charset="0"/>
              <a:buChar char="•"/>
            </a:pPr>
            <a:r>
              <a:rPr lang="en-US" dirty="0" smtClean="0"/>
              <a:t>Each side of the robot is tied together, by doing so we were able to cut down on the number of digital I/O pins used by tying enable and control pins together.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080" name="Picture 8" descr="https://developeraspirations.files.wordpress.com/2010/04/l293d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753" y="3055301"/>
            <a:ext cx="5680780" cy="345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0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Selection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6693856"/>
              </p:ext>
            </p:extLst>
          </p:nvPr>
        </p:nvGraphicFramePr>
        <p:xfrm>
          <a:off x="1604865" y="1455576"/>
          <a:ext cx="9367935" cy="4553338"/>
        </p:xfrm>
        <a:graphic>
          <a:graphicData uri="http://schemas.openxmlformats.org/drawingml/2006/table">
            <a:tbl>
              <a:tblPr firstRow="1" firstCol="1" bandRow="1">
                <a:tableStyleId>{5C22544A-7EE6-4342-B048-85BDC9FD1C3A}</a:tableStyleId>
              </a:tblPr>
              <a:tblGrid>
                <a:gridCol w="1840130"/>
                <a:gridCol w="1825260"/>
                <a:gridCol w="1843848"/>
                <a:gridCol w="1855000"/>
                <a:gridCol w="2003697"/>
              </a:tblGrid>
              <a:tr h="594210">
                <a:tc>
                  <a:txBody>
                    <a:bodyPr/>
                    <a:lstStyle/>
                    <a:p>
                      <a:pPr marL="0" marR="0" algn="ctr">
                        <a:lnSpc>
                          <a:spcPct val="107000"/>
                        </a:lnSpc>
                        <a:spcBef>
                          <a:spcPts val="0"/>
                        </a:spcBef>
                        <a:spcAft>
                          <a:spcPts val="0"/>
                        </a:spcAft>
                      </a:pPr>
                      <a:r>
                        <a:rPr lang="en-US" sz="12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AM3359 Sitara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ATmega328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MSP430G2553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PIC16F690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94210">
                <a:tc>
                  <a:txBody>
                    <a:bodyPr/>
                    <a:lstStyle/>
                    <a:p>
                      <a:pPr marL="0" marR="0" algn="ctr">
                        <a:lnSpc>
                          <a:spcPct val="107000"/>
                        </a:lnSpc>
                        <a:spcBef>
                          <a:spcPts val="0"/>
                        </a:spcBef>
                        <a:spcAft>
                          <a:spcPts val="0"/>
                        </a:spcAft>
                      </a:pPr>
                      <a:r>
                        <a:rPr lang="en-US" sz="1200">
                          <a:effectLst/>
                        </a:rPr>
                        <a:t>Architecture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32-Bit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8-Bit RISC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94210">
                <a:tc>
                  <a:txBody>
                    <a:bodyPr/>
                    <a:lstStyle/>
                    <a:p>
                      <a:pPr marL="0" marR="0" algn="ctr">
                        <a:lnSpc>
                          <a:spcPct val="107000"/>
                        </a:lnSpc>
                        <a:spcBef>
                          <a:spcPts val="0"/>
                        </a:spcBef>
                        <a:spcAft>
                          <a:spcPts val="0"/>
                        </a:spcAft>
                      </a:pPr>
                      <a:r>
                        <a:rPr lang="en-US" sz="1200">
                          <a:effectLst/>
                        </a:rPr>
                        <a:t>Frequency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13191">
                <a:tc>
                  <a:txBody>
                    <a:bodyPr/>
                    <a:lstStyle/>
                    <a:p>
                      <a:pPr marL="0" marR="0" algn="ctr">
                        <a:lnSpc>
                          <a:spcPct val="107000"/>
                        </a:lnSpc>
                        <a:spcBef>
                          <a:spcPts val="0"/>
                        </a:spcBef>
                        <a:spcAft>
                          <a:spcPts val="0"/>
                        </a:spcAft>
                      </a:pPr>
                      <a:r>
                        <a:rPr lang="en-US" sz="1200">
                          <a:effectLst/>
                        </a:rPr>
                        <a:t>I/O Supply Voltage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V-3.3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V-5.5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V-3.6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 V-5.5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13191">
                <a:tc>
                  <a:txBody>
                    <a:bodyPr/>
                    <a:lstStyle/>
                    <a:p>
                      <a:pPr marL="0" marR="0" algn="ctr">
                        <a:lnSpc>
                          <a:spcPct val="107000"/>
                        </a:lnSpc>
                        <a:spcBef>
                          <a:spcPts val="0"/>
                        </a:spcBef>
                        <a:spcAft>
                          <a:spcPts val="0"/>
                        </a:spcAft>
                      </a:pPr>
                      <a:r>
                        <a:rPr lang="en-US" sz="1200">
                          <a:effectLst/>
                        </a:rPr>
                        <a:t>Code Storage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64 KB OCMC 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KB FLASH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KB Non-volatile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 KB Flash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13191">
                <a:tc>
                  <a:txBody>
                    <a:bodyPr/>
                    <a:lstStyle/>
                    <a:p>
                      <a:pPr marL="0" marR="0" algn="ctr">
                        <a:lnSpc>
                          <a:spcPct val="107000"/>
                        </a:lnSpc>
                        <a:spcBef>
                          <a:spcPts val="0"/>
                        </a:spcBef>
                        <a:spcAft>
                          <a:spcPts val="0"/>
                        </a:spcAft>
                      </a:pPr>
                      <a:r>
                        <a:rPr lang="en-US" sz="1200">
                          <a:effectLst/>
                        </a:rPr>
                        <a:t>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 Banks x 32 GPIO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28 Pin PDIP</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 GPIO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931135">
                <a:tc>
                  <a:txBody>
                    <a:bodyPr/>
                    <a:lstStyle/>
                    <a:p>
                      <a:pPr marL="0" marR="0" algn="ctr">
                        <a:lnSpc>
                          <a:spcPct val="107000"/>
                        </a:lnSpc>
                        <a:spcBef>
                          <a:spcPts val="0"/>
                        </a:spcBef>
                        <a:spcAft>
                          <a:spcPts val="0"/>
                        </a:spcAft>
                      </a:pPr>
                      <a:r>
                        <a:rPr lang="en-US" sz="1200">
                          <a:effectLst/>
                        </a:rPr>
                        <a:t>Development Board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BeagleBone Black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Arduino Uno, DueMilanove, etc.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MSP430 Launchpad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Explorer 8 Development Kit, etc.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5262465" y="1455576"/>
            <a:ext cx="1866123" cy="4609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24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br>
              <a:rPr lang="en-US" dirty="0" smtClean="0"/>
            </a:br>
            <a:endParaRPr lang="en-US" dirty="0"/>
          </a:p>
        </p:txBody>
      </p:sp>
      <p:sp>
        <p:nvSpPr>
          <p:cNvPr id="3" name="Content Placeholder 2"/>
          <p:cNvSpPr>
            <a:spLocks noGrp="1"/>
          </p:cNvSpPr>
          <p:nvPr>
            <p:ph idx="1"/>
          </p:nvPr>
        </p:nvSpPr>
        <p:spPr/>
        <p:txBody>
          <a:bodyPr/>
          <a:lstStyle/>
          <a:p>
            <a:r>
              <a:rPr lang="en-US" dirty="0" smtClean="0"/>
              <a:t>Technological boom in Autonomous Vehicles and UAVs</a:t>
            </a:r>
          </a:p>
          <a:p>
            <a:r>
              <a:rPr lang="en-US" dirty="0" smtClean="0"/>
              <a:t>Search &amp; Rescue/Search &amp; Destroy Missions</a:t>
            </a:r>
          </a:p>
          <a:p>
            <a:r>
              <a:rPr lang="en-US" dirty="0" smtClean="0"/>
              <a:t>Good </a:t>
            </a:r>
            <a:r>
              <a:rPr lang="en-US" dirty="0"/>
              <a:t>p</a:t>
            </a:r>
            <a:r>
              <a:rPr lang="en-US" dirty="0" smtClean="0"/>
              <a:t>roject for developing our programming </a:t>
            </a:r>
            <a:r>
              <a:rPr lang="en-US" dirty="0"/>
              <a:t>c</a:t>
            </a:r>
            <a:r>
              <a:rPr lang="en-US" dirty="0" smtClean="0"/>
              <a:t>apabilities</a:t>
            </a:r>
          </a:p>
          <a:p>
            <a:r>
              <a:rPr lang="en-US" dirty="0" smtClean="0"/>
              <a:t>Extension of Robotics Systems project</a:t>
            </a:r>
          </a:p>
          <a:p>
            <a:r>
              <a:rPr lang="en-US" dirty="0" err="1" smtClean="0"/>
              <a:t>Micromouse</a:t>
            </a:r>
            <a:r>
              <a:rPr lang="en-US" dirty="0" smtClean="0"/>
              <a:t> Competition</a:t>
            </a:r>
          </a:p>
          <a:p>
            <a:r>
              <a:rPr lang="en-US" dirty="0"/>
              <a:t>MM-7A by Shinichi </a:t>
            </a:r>
            <a:r>
              <a:rPr lang="en-US" dirty="0" smtClean="0"/>
              <a:t>Yamashita (pictured right)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665" t="5568" r="20197" b="16927"/>
          <a:stretch/>
        </p:blipFill>
        <p:spPr>
          <a:xfrm>
            <a:off x="8126568" y="2286000"/>
            <a:ext cx="3335628" cy="3120427"/>
          </a:xfrm>
          <a:prstGeom prst="rect">
            <a:avLst/>
          </a:prstGeom>
        </p:spPr>
      </p:pic>
    </p:spTree>
    <p:extLst>
      <p:ext uri="{BB962C8B-B14F-4D97-AF65-F5344CB8AC3E}">
        <p14:creationId xmlns:p14="http://schemas.microsoft.com/office/powerpoint/2010/main" val="2249064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618" y="296717"/>
            <a:ext cx="9601200" cy="1485900"/>
          </a:xfrm>
        </p:spPr>
        <p:txBody>
          <a:bodyPr/>
          <a:lstStyle/>
          <a:p>
            <a:r>
              <a:rPr lang="en-US" dirty="0" smtClean="0"/>
              <a:t>MCU Block Diagram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725" y="1039667"/>
            <a:ext cx="6298986" cy="5735782"/>
          </a:xfrm>
          <a:prstGeom prst="rect">
            <a:avLst/>
          </a:prstGeom>
        </p:spPr>
      </p:pic>
    </p:spTree>
    <p:extLst>
      <p:ext uri="{BB962C8B-B14F-4D97-AF65-F5344CB8AC3E}">
        <p14:creationId xmlns:p14="http://schemas.microsoft.com/office/powerpoint/2010/main" val="312752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3467"/>
            <a:ext cx="9601200" cy="1485900"/>
          </a:xfrm>
        </p:spPr>
        <p:txBody>
          <a:bodyPr/>
          <a:lstStyle/>
          <a:p>
            <a:pPr lvl="3" algn="l" rtl="0">
              <a:lnSpc>
                <a:spcPct val="89000"/>
              </a:lnSpc>
              <a:spcBef>
                <a:spcPct val="0"/>
              </a:spcBef>
            </a:pPr>
            <a:r>
              <a:rPr kumimoji="0" lang="en-US" sz="4400" b="0" i="0" u="none" strike="noStrike" kern="1200" cap="none" spc="0" normalizeH="0" baseline="0" noProof="0" dirty="0" smtClean="0">
                <a:ln>
                  <a:noFill/>
                </a:ln>
                <a:solidFill>
                  <a:srgbClr val="191B0E"/>
                </a:solidFill>
                <a:effectLst/>
                <a:uLnTx/>
                <a:uFillTx/>
                <a:latin typeface="Franklin Gothic Book" panose="020B0503020102020204"/>
                <a:ea typeface="+mj-ea"/>
                <a:cs typeface="+mj-cs"/>
              </a:rPr>
              <a:t>Microcontroller</a:t>
            </a:r>
            <a:endParaRPr lang="en-US" dirty="0"/>
          </a:p>
        </p:txBody>
      </p:sp>
      <p:sp>
        <p:nvSpPr>
          <p:cNvPr id="6" name="Rectangle 5"/>
          <p:cNvSpPr/>
          <p:nvPr/>
        </p:nvSpPr>
        <p:spPr>
          <a:xfrm>
            <a:off x="5959151" y="1856791"/>
            <a:ext cx="6096000" cy="3847207"/>
          </a:xfrm>
          <a:prstGeom prst="rect">
            <a:avLst/>
          </a:prstGeom>
        </p:spPr>
        <p:txBody>
          <a:bodyPr>
            <a:spAutoFit/>
          </a:bodyPr>
          <a:lstStyle/>
          <a:p>
            <a:pPr marR="0" lvl="0" algn="just">
              <a:spcBef>
                <a:spcPts val="1200"/>
              </a:spcBef>
              <a:spcAft>
                <a:spcPts val="800"/>
              </a:spcAft>
            </a:pPr>
            <a:r>
              <a:rPr lang="en-US" b="1" dirty="0" smtClean="0"/>
              <a:t> </a:t>
            </a:r>
          </a:p>
          <a:p>
            <a:pPr marL="342900" marR="0" lvl="0" indent="-342900" algn="just">
              <a:spcBef>
                <a:spcPts val="1200"/>
              </a:spcBef>
              <a:spcAft>
                <a:spcPts val="800"/>
              </a:spcAft>
              <a:buFont typeface="Symbol" panose="05050102010706020507" pitchFamily="18" charset="2"/>
              <a:buChar char=""/>
            </a:pPr>
            <a:r>
              <a:rPr lang="en-US" kern="150" dirty="0" smtClean="0">
                <a:latin typeface="Arial" panose="020B0604020202020204" pitchFamily="34" charset="0"/>
                <a:ea typeface="SimSun" panose="02010600030101010101" pitchFamily="2" charset="-122"/>
                <a:cs typeface="Mangal" panose="02040503050203030202" pitchFamily="18" charset="0"/>
              </a:rPr>
              <a:t>32 </a:t>
            </a:r>
            <a:r>
              <a:rPr lang="en-US" kern="150" dirty="0">
                <a:latin typeface="Arial" panose="020B0604020202020204" pitchFamily="34" charset="0"/>
                <a:ea typeface="SimSun" panose="02010600030101010101" pitchFamily="2" charset="-122"/>
                <a:cs typeface="Mangal" panose="02040503050203030202" pitchFamily="18" charset="0"/>
              </a:rPr>
              <a:t>KB of In-System Self-Programmable Flash Program Memory</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1 kB EEPROM</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2 KB Internal SRAM</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Programmable Serial USART</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Master/Slave SPI Serial Interface</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I</a:t>
            </a:r>
            <a:r>
              <a:rPr lang="en-US" kern="150" baseline="30000" dirty="0">
                <a:latin typeface="Arial" panose="020B0604020202020204" pitchFamily="34" charset="0"/>
                <a:ea typeface="SimSun" panose="02010600030101010101" pitchFamily="2" charset="-122"/>
                <a:cs typeface="Mangal" panose="02040503050203030202" pitchFamily="18" charset="0"/>
              </a:rPr>
              <a:t>2</a:t>
            </a:r>
            <a:r>
              <a:rPr lang="en-US" kern="150" dirty="0">
                <a:latin typeface="Arial" panose="020B0604020202020204" pitchFamily="34" charset="0"/>
                <a:ea typeface="SimSun" panose="02010600030101010101" pitchFamily="2" charset="-122"/>
                <a:cs typeface="Mangal" panose="02040503050203030202" pitchFamily="18" charset="0"/>
              </a:rPr>
              <a:t>C Compatible</a:t>
            </a:r>
            <a:endParaRPr lang="en-US" kern="150" dirty="0">
              <a:effectLst/>
              <a:latin typeface="Times New Roman" panose="02020603050405020304" pitchFamily="18" charset="0"/>
              <a:ea typeface="SimSun" panose="02010600030101010101" pitchFamily="2" charset="-122"/>
              <a:cs typeface="Mangal" panose="02040503050203030202" pitchFamily="18" charset="0"/>
            </a:endParaRPr>
          </a:p>
        </p:txBody>
      </p:sp>
      <p:pic>
        <p:nvPicPr>
          <p:cNvPr id="7" name="Content Placeholder 6"/>
          <p:cNvPicPr>
            <a:picLocks noGrp="1" noChangeAspect="1"/>
          </p:cNvPicPr>
          <p:nvPr>
            <p:ph idx="1"/>
          </p:nvPr>
        </p:nvPicPr>
        <p:blipFill>
          <a:blip r:embed="rId3"/>
          <a:stretch>
            <a:fillRect/>
          </a:stretch>
        </p:blipFill>
        <p:spPr>
          <a:xfrm>
            <a:off x="1224775" y="2524260"/>
            <a:ext cx="4557291" cy="3059082"/>
          </a:xfrm>
          <a:prstGeom prst="rect">
            <a:avLst/>
          </a:prstGeom>
        </p:spPr>
      </p:pic>
    </p:spTree>
    <p:extLst>
      <p:ext uri="{BB962C8B-B14F-4D97-AF65-F5344CB8AC3E}">
        <p14:creationId xmlns:p14="http://schemas.microsoft.com/office/powerpoint/2010/main" val="135134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sty m:val="p"/>
                      </m:rPr>
                      <a:rPr lang="en-US" smtClean="0">
                        <a:latin typeface="Cambria Math" panose="02040503050406030204" pitchFamily="18" charset="0"/>
                      </a:rPr>
                      <m:t>Optimal</m:t>
                    </m:r>
                    <m:r>
                      <a:rPr lang="en-US" smtClean="0">
                        <a:latin typeface="Cambria Math" panose="02040503050406030204" pitchFamily="18" charset="0"/>
                      </a:rPr>
                      <m:t> </m:t>
                    </m:r>
                    <m:r>
                      <m:rPr>
                        <m:sty m:val="p"/>
                      </m:rPr>
                      <a:rPr lang="en-US" smtClean="0">
                        <a:latin typeface="Cambria Math" panose="02040503050406030204" pitchFamily="18" charset="0"/>
                      </a:rPr>
                      <m:t>Discharge</m:t>
                    </m:r>
                    <m:r>
                      <a:rPr lang="en-US" smtClean="0">
                        <a:latin typeface="Cambria Math" panose="02040503050406030204" pitchFamily="18" charset="0"/>
                      </a:rPr>
                      <m:t> </m:t>
                    </m:r>
                    <m:r>
                      <m:rPr>
                        <m:sty m:val="p"/>
                      </m:rPr>
                      <a:rPr lang="en-US" smtClean="0">
                        <a:latin typeface="Cambria Math" panose="02040503050406030204" pitchFamily="18" charset="0"/>
                      </a:rPr>
                      <m:t>Rate</m:t>
                    </m:r>
                    <m:r>
                      <a:rPr lang="en-US" smtClean="0">
                        <a:latin typeface="Cambria Math" panose="02040503050406030204" pitchFamily="18" charset="0"/>
                      </a:rPr>
                      <m:t>: </m:t>
                    </m:r>
                  </m:oMath>
                </a14:m>
                <a:endParaRPr lang="en-US" dirty="0" smtClean="0"/>
              </a:p>
              <a:p>
                <a:pPr marL="0" indent="0">
                  <a:buNone/>
                </a:pPr>
                <a:r>
                  <a:rPr lang="en-US" dirty="0" smtClean="0"/>
                  <a:t>   </a:t>
                </a:r>
                <a14:m>
                  <m:oMath xmlns:m="http://schemas.openxmlformats.org/officeDocument/2006/math">
                    <m:r>
                      <a:rPr lang="en-US">
                        <a:latin typeface="Cambria Math" panose="02040503050406030204" pitchFamily="18" charset="0"/>
                      </a:rPr>
                      <m:t>200</m:t>
                    </m:r>
                    <m:r>
                      <a:rPr lang="en-US" i="1">
                        <a:latin typeface="Cambria Math" panose="02040503050406030204" pitchFamily="18" charset="0"/>
                      </a:rPr>
                      <m:t>𝑚𝐴</m:t>
                    </m:r>
                    <m:r>
                      <a:rPr lang="en-US">
                        <a:latin typeface="Cambria Math" panose="02040503050406030204" pitchFamily="18" charset="0"/>
                      </a:rPr>
                      <m:t>+4∙170</m:t>
                    </m:r>
                    <m:r>
                      <a:rPr lang="en-US" i="1">
                        <a:latin typeface="Cambria Math" panose="02040503050406030204" pitchFamily="18" charset="0"/>
                      </a:rPr>
                      <m:t>𝑚𝐴</m:t>
                    </m:r>
                    <m:r>
                      <a:rPr lang="en-US">
                        <a:latin typeface="Cambria Math" panose="02040503050406030204" pitchFamily="18" charset="0"/>
                      </a:rPr>
                      <m:t>=880</m:t>
                    </m:r>
                    <m:r>
                      <a:rPr lang="en-US" i="1">
                        <a:latin typeface="Cambria Math" panose="02040503050406030204" pitchFamily="18" charset="0"/>
                      </a:rPr>
                      <m:t>𝑚𝐴</m:t>
                    </m:r>
                  </m:oMath>
                </a14:m>
                <a:endParaRPr lang="en-US" dirty="0" smtClean="0"/>
              </a:p>
              <a:p>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𝑟𝑎𝑡𝑒</m:t>
                    </m:r>
                    <m:r>
                      <a:rPr lang="en-US" i="1">
                        <a:latin typeface="Cambria Math" panose="02040503050406030204" pitchFamily="18" charset="0"/>
                      </a:rPr>
                      <m:t>: </m:t>
                    </m:r>
                  </m:oMath>
                </a14:m>
                <a:endParaRPr lang="en-US" i="1" dirty="0" smtClean="0"/>
              </a:p>
              <a:p>
                <a:pPr marL="0" indent="0">
                  <a:buNone/>
                </a:pPr>
                <a:r>
                  <a:rPr lang="en-US" dirty="0" smtClean="0"/>
                  <a:t>    </a:t>
                </a:r>
                <a14:m>
                  <m:oMath xmlns:m="http://schemas.openxmlformats.org/officeDocument/2006/math">
                    <m:f>
                      <m:fPr>
                        <m:ctrlPr>
                          <a:rPr lang="en-US" i="1">
                            <a:latin typeface="Cambria Math"/>
                          </a:rPr>
                        </m:ctrlPr>
                      </m:fPr>
                      <m:num>
                        <m:r>
                          <a:rPr lang="en-US" i="1">
                            <a:latin typeface="Cambria Math" panose="02040503050406030204" pitchFamily="18" charset="0"/>
                          </a:rPr>
                          <m:t>2300</m:t>
                        </m:r>
                        <m:r>
                          <a:rPr lang="en-US" i="1">
                            <a:latin typeface="Cambria Math" panose="02040503050406030204" pitchFamily="18" charset="0"/>
                          </a:rPr>
                          <m:t>𝑚𝐴h</m:t>
                        </m:r>
                      </m:num>
                      <m:den>
                        <m:r>
                          <a:rPr lang="en-US" i="1">
                            <a:latin typeface="Cambria Math" panose="02040503050406030204" pitchFamily="18" charset="0"/>
                          </a:rPr>
                          <m:t>1</m:t>
                        </m:r>
                        <m:r>
                          <a:rPr lang="en-US" i="1">
                            <a:latin typeface="Cambria Math" panose="02040503050406030204" pitchFamily="18" charset="0"/>
                          </a:rPr>
                          <m:t>𝐴</m:t>
                        </m:r>
                      </m:den>
                    </m:f>
                    <m:r>
                      <a:rPr lang="en-US" i="1">
                        <a:latin typeface="Cambria Math" panose="02040503050406030204" pitchFamily="18" charset="0"/>
                      </a:rPr>
                      <m:t>=2.3 </m:t>
                    </m:r>
                    <m:r>
                      <a:rPr lang="en-US" i="1">
                        <a:latin typeface="Cambria Math" panose="02040503050406030204" pitchFamily="18" charset="0"/>
                      </a:rPr>
                      <m:t>𝐻𝑜𝑢𝑟𝑠</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571" t="-1020"/>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1222866001"/>
              </p:ext>
            </p:extLst>
          </p:nvPr>
        </p:nvGraphicFramePr>
        <p:xfrm>
          <a:off x="5990253" y="2171700"/>
          <a:ext cx="4767009" cy="35814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605" y="4386763"/>
            <a:ext cx="2584395" cy="2087333"/>
          </a:xfrm>
          <a:prstGeom prst="rect">
            <a:avLst/>
          </a:prstGeom>
        </p:spPr>
      </p:pic>
    </p:spTree>
    <p:extLst>
      <p:ext uri="{BB962C8B-B14F-4D97-AF65-F5344CB8AC3E}">
        <p14:creationId xmlns:p14="http://schemas.microsoft.com/office/powerpoint/2010/main" val="344917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 Circuitry</a:t>
            </a:r>
            <a:endParaRPr lang="en-US" dirty="0"/>
          </a:p>
        </p:txBody>
      </p:sp>
      <p:sp>
        <p:nvSpPr>
          <p:cNvPr id="6" name="Rectangle 5"/>
          <p:cNvSpPr/>
          <p:nvPr/>
        </p:nvSpPr>
        <p:spPr>
          <a:xfrm>
            <a:off x="1371599" y="4084090"/>
            <a:ext cx="9694529" cy="1200329"/>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Development board recommended </a:t>
            </a:r>
            <a:r>
              <a:rPr lang="en-US" dirty="0">
                <a:solidFill>
                  <a:srgbClr val="000000"/>
                </a:solidFill>
                <a:latin typeface="Arial" panose="020B0604020202020204" pitchFamily="34" charset="0"/>
                <a:ea typeface="Calibri" panose="020F0502020204030204" pitchFamily="34" charset="0"/>
              </a:rPr>
              <a:t>m</a:t>
            </a:r>
            <a:r>
              <a:rPr lang="en-US" dirty="0" smtClean="0">
                <a:solidFill>
                  <a:srgbClr val="000000"/>
                </a:solidFill>
                <a:latin typeface="Arial" panose="020B0604020202020204" pitchFamily="34" charset="0"/>
                <a:ea typeface="Calibri" panose="020F0502020204030204" pitchFamily="34" charset="0"/>
              </a:rPr>
              <a:t>inimum voltage of </a:t>
            </a:r>
            <a:r>
              <a:rPr lang="en-US" dirty="0">
                <a:solidFill>
                  <a:srgbClr val="000000"/>
                </a:solidFill>
                <a:latin typeface="Arial" panose="020B0604020202020204" pitchFamily="34" charset="0"/>
                <a:ea typeface="Calibri" panose="020F0502020204030204" pitchFamily="34" charset="0"/>
              </a:rPr>
              <a:t>7V and </a:t>
            </a:r>
            <a:r>
              <a:rPr lang="en-US" dirty="0" smtClean="0">
                <a:solidFill>
                  <a:srgbClr val="000000"/>
                </a:solidFill>
                <a:latin typeface="Arial" panose="020B0604020202020204" pitchFamily="34" charset="0"/>
                <a:ea typeface="Calibri" panose="020F0502020204030204" pitchFamily="34" charset="0"/>
              </a:rPr>
              <a:t>critical </a:t>
            </a:r>
            <a:r>
              <a:rPr lang="en-US" dirty="0">
                <a:solidFill>
                  <a:srgbClr val="000000"/>
                </a:solidFill>
                <a:latin typeface="Arial" panose="020B0604020202020204" pitchFamily="34" charset="0"/>
                <a:ea typeface="Calibri" panose="020F0502020204030204" pitchFamily="34" charset="0"/>
              </a:rPr>
              <a:t>l</a:t>
            </a:r>
            <a:r>
              <a:rPr lang="en-US" dirty="0" smtClean="0">
                <a:solidFill>
                  <a:srgbClr val="000000"/>
                </a:solidFill>
                <a:latin typeface="Arial" panose="020B0604020202020204" pitchFamily="34" charset="0"/>
                <a:ea typeface="Calibri" panose="020F0502020204030204" pitchFamily="34" charset="0"/>
              </a:rPr>
              <a:t>ower </a:t>
            </a:r>
            <a:r>
              <a:rPr lang="en-US" dirty="0">
                <a:solidFill>
                  <a:srgbClr val="000000"/>
                </a:solidFill>
                <a:latin typeface="Arial" panose="020B0604020202020204" pitchFamily="34" charset="0"/>
                <a:ea typeface="Calibri" panose="020F0502020204030204" pitchFamily="34" charset="0"/>
              </a:rPr>
              <a:t>l</a:t>
            </a:r>
            <a:r>
              <a:rPr lang="en-US" dirty="0" smtClean="0">
                <a:solidFill>
                  <a:srgbClr val="000000"/>
                </a:solidFill>
                <a:latin typeface="Arial" panose="020B0604020202020204" pitchFamily="34" charset="0"/>
                <a:ea typeface="Calibri" panose="020F0502020204030204" pitchFamily="34" charset="0"/>
              </a:rPr>
              <a:t>imit </a:t>
            </a:r>
            <a:r>
              <a:rPr lang="en-US" dirty="0">
                <a:solidFill>
                  <a:srgbClr val="000000"/>
                </a:solidFill>
                <a:latin typeface="Arial" panose="020B0604020202020204" pitchFamily="34" charset="0"/>
                <a:ea typeface="Calibri" panose="020F0502020204030204" pitchFamily="34" charset="0"/>
              </a:rPr>
              <a:t>of </a:t>
            </a:r>
            <a:r>
              <a:rPr lang="en-US" dirty="0" smtClean="0">
                <a:solidFill>
                  <a:srgbClr val="000000"/>
                </a:solidFill>
                <a:latin typeface="Arial" panose="020B0604020202020204" pitchFamily="34" charset="0"/>
                <a:ea typeface="Calibri" panose="020F0502020204030204" pitchFamily="34" charset="0"/>
              </a:rPr>
              <a:t>6V</a:t>
            </a:r>
          </a:p>
          <a:p>
            <a:pPr marL="285750" indent="-285750">
              <a:buFont typeface="Arial" panose="020B0604020202020204" pitchFamily="34" charset="0"/>
              <a:buChar char="•"/>
            </a:pPr>
            <a:r>
              <a:rPr lang="en-US" dirty="0" err="1" smtClean="0">
                <a:solidFill>
                  <a:srgbClr val="000000"/>
                </a:solidFill>
                <a:latin typeface="Arial" panose="020B0604020202020204" pitchFamily="34" charset="0"/>
                <a:ea typeface="Calibri" panose="020F0502020204030204" pitchFamily="34" charset="0"/>
              </a:rPr>
              <a:t>Pololu</a:t>
            </a:r>
            <a:r>
              <a:rPr lang="en-US" dirty="0" smtClean="0">
                <a:solidFill>
                  <a:srgbClr val="000000"/>
                </a:solidFill>
                <a:latin typeface="Arial" panose="020B0604020202020204" pitchFamily="34" charset="0"/>
                <a:ea typeface="Calibri" panose="020F0502020204030204" pitchFamily="34" charset="0"/>
              </a:rPr>
              <a:t> D24V6F5 has ~1V dropout voltage</a:t>
            </a: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Linear Technology LT1086 – high efficiency, low dropout voltage</a:t>
            </a:r>
          </a:p>
          <a:p>
            <a:pPr marL="285750" indent="-285750">
              <a:buFont typeface="Arial" panose="020B0604020202020204" pitchFamily="34" charset="0"/>
              <a:buChar char="•"/>
            </a:pPr>
            <a:endParaRPr lang="en-US" dirty="0"/>
          </a:p>
        </p:txBody>
      </p:sp>
      <p:sp>
        <p:nvSpPr>
          <p:cNvPr id="7" name="Rectangle 6"/>
          <p:cNvSpPr/>
          <p:nvPr/>
        </p:nvSpPr>
        <p:spPr>
          <a:xfrm>
            <a:off x="7351123" y="1498908"/>
            <a:ext cx="4361194" cy="369332"/>
          </a:xfrm>
          <a:prstGeom prst="rect">
            <a:avLst/>
          </a:prstGeom>
        </p:spPr>
        <p:txBody>
          <a:bodyPr wrap="none">
            <a:spAutoFit/>
          </a:bodyPr>
          <a:lstStyle/>
          <a:p>
            <a:r>
              <a:rPr lang="en-US" dirty="0" smtClean="0">
                <a:latin typeface="Arial" panose="020B0604020202020204" pitchFamily="34" charset="0"/>
              </a:rPr>
              <a:t>Linear Technology 3.3V Linear Regulator</a:t>
            </a:r>
            <a:endParaRPr lang="en-US" dirty="0"/>
          </a:p>
        </p:txBody>
      </p:sp>
      <p:sp>
        <p:nvSpPr>
          <p:cNvPr id="8" name="Rectangle 7"/>
          <p:cNvSpPr/>
          <p:nvPr/>
        </p:nvSpPr>
        <p:spPr>
          <a:xfrm>
            <a:off x="2806020" y="1502868"/>
            <a:ext cx="4070345" cy="369332"/>
          </a:xfrm>
          <a:prstGeom prst="rect">
            <a:avLst/>
          </a:prstGeom>
        </p:spPr>
        <p:txBody>
          <a:bodyPr wrap="none">
            <a:spAutoFit/>
          </a:bodyPr>
          <a:lstStyle/>
          <a:p>
            <a:r>
              <a:rPr lang="en-US" dirty="0" err="1" smtClean="0">
                <a:latin typeface="Arial" panose="020B0604020202020204" pitchFamily="34" charset="0"/>
                <a:ea typeface="Calibri" panose="020F0502020204030204" pitchFamily="34" charset="0"/>
              </a:rPr>
              <a:t>Pololu</a:t>
            </a:r>
            <a:r>
              <a:rPr lang="en-US" dirty="0" smtClean="0">
                <a:latin typeface="Arial" panose="020B0604020202020204" pitchFamily="34" charset="0"/>
                <a:ea typeface="Calibri" panose="020F0502020204030204" pitchFamily="34" charset="0"/>
              </a:rPr>
              <a:t> 5V Switching </a:t>
            </a:r>
            <a:r>
              <a:rPr lang="en-US" dirty="0">
                <a:latin typeface="Arial" panose="020B0604020202020204" pitchFamily="34" charset="0"/>
                <a:ea typeface="Calibri" panose="020F0502020204030204" pitchFamily="34" charset="0"/>
              </a:rPr>
              <a:t>Regulator Circuit </a:t>
            </a:r>
            <a:endParaRPr lang="en-US" dirty="0"/>
          </a:p>
        </p:txBody>
      </p:sp>
      <p:pic>
        <p:nvPicPr>
          <p:cNvPr id="9" name="Content Placeholder 8"/>
          <p:cNvPicPr>
            <a:picLocks noGrp="1" noChangeAspect="1"/>
          </p:cNvPicPr>
          <p:nvPr>
            <p:ph idx="1"/>
          </p:nvPr>
        </p:nvPicPr>
        <p:blipFill>
          <a:blip r:embed="rId3"/>
          <a:stretch>
            <a:fillRect/>
          </a:stretch>
        </p:blipFill>
        <p:spPr>
          <a:xfrm>
            <a:off x="1464929" y="2026481"/>
            <a:ext cx="2682182" cy="1924573"/>
          </a:xfrm>
          <a:prstGeom prst="rect">
            <a:avLst/>
          </a:prstGeom>
        </p:spPr>
      </p:pic>
      <p:pic>
        <p:nvPicPr>
          <p:cNvPr id="10" name="Picture 9"/>
          <p:cNvPicPr>
            <a:picLocks noChangeAspect="1"/>
          </p:cNvPicPr>
          <p:nvPr/>
        </p:nvPicPr>
        <p:blipFill>
          <a:blip r:embed="rId4"/>
          <a:stretch>
            <a:fillRect/>
          </a:stretch>
        </p:blipFill>
        <p:spPr>
          <a:xfrm>
            <a:off x="4507482" y="2026481"/>
            <a:ext cx="2086502" cy="1925700"/>
          </a:xfrm>
          <a:prstGeom prst="rect">
            <a:avLst/>
          </a:prstGeom>
        </p:spPr>
      </p:pic>
      <p:pic>
        <p:nvPicPr>
          <p:cNvPr id="11" name="Picture 10"/>
          <p:cNvPicPr>
            <a:picLocks noChangeAspect="1"/>
          </p:cNvPicPr>
          <p:nvPr/>
        </p:nvPicPr>
        <p:blipFill>
          <a:blip r:embed="rId5"/>
          <a:stretch>
            <a:fillRect/>
          </a:stretch>
        </p:blipFill>
        <p:spPr>
          <a:xfrm>
            <a:off x="7977716" y="2026481"/>
            <a:ext cx="3088413" cy="1437374"/>
          </a:xfrm>
          <a:prstGeom prst="rect">
            <a:avLst/>
          </a:prstGeom>
        </p:spPr>
      </p:pic>
    </p:spTree>
    <p:extLst>
      <p:ext uri="{BB962C8B-B14F-4D97-AF65-F5344CB8AC3E}">
        <p14:creationId xmlns:p14="http://schemas.microsoft.com/office/powerpoint/2010/main" val="258359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111" y="685800"/>
            <a:ext cx="10820401" cy="1485900"/>
          </a:xfrm>
        </p:spPr>
        <p:txBody>
          <a:bodyPr/>
          <a:lstStyle/>
          <a:p>
            <a:r>
              <a:rPr lang="en-US" dirty="0" smtClean="0"/>
              <a:t>PCB Design</a:t>
            </a:r>
            <a:endParaRPr lang="en-US" dirty="0"/>
          </a:p>
        </p:txBody>
      </p:sp>
      <p:sp>
        <p:nvSpPr>
          <p:cNvPr id="6" name="Content Placeholder 5"/>
          <p:cNvSpPr>
            <a:spLocks noGrp="1"/>
          </p:cNvSpPr>
          <p:nvPr>
            <p:ph idx="1"/>
          </p:nvPr>
        </p:nvSpPr>
        <p:spPr>
          <a:xfrm>
            <a:off x="1371600" y="1687132"/>
            <a:ext cx="9601200" cy="4180268"/>
          </a:xfrm>
        </p:spPr>
        <p:txBody>
          <a:bodyPr/>
          <a:lstStyle/>
          <a:p>
            <a:r>
              <a:rPr lang="en-US" dirty="0" smtClean="0"/>
              <a:t>Designed in Eagle CAD 7.5.0</a:t>
            </a:r>
          </a:p>
          <a:p>
            <a:r>
              <a:rPr lang="en-US" dirty="0" smtClean="0"/>
              <a:t>2-layer board</a:t>
            </a:r>
          </a:p>
          <a:p>
            <a:r>
              <a:rPr lang="en-US" dirty="0" smtClean="0"/>
              <a:t>Copper pours on both sides for better grounding and heat sinking</a:t>
            </a:r>
          </a:p>
          <a:p>
            <a:r>
              <a:rPr lang="en-US" dirty="0" smtClean="0"/>
              <a:t>All PTH components with DIP/SIP sockets added to speed up replacement</a:t>
            </a:r>
          </a:p>
          <a:p>
            <a:r>
              <a:rPr lang="en-US" dirty="0"/>
              <a:t>Fabricated by Osh </a:t>
            </a:r>
            <a:r>
              <a:rPr lang="en-US" dirty="0" smtClean="0"/>
              <a:t>Park; Used Osh Park DRU</a:t>
            </a:r>
          </a:p>
          <a:p>
            <a:r>
              <a:rPr lang="en-US" dirty="0" smtClean="0"/>
              <a:t>0.016” </a:t>
            </a:r>
            <a:r>
              <a:rPr lang="en-US" dirty="0" smtClean="0"/>
              <a:t>dia. </a:t>
            </a:r>
            <a:r>
              <a:rPr lang="en-US" dirty="0" smtClean="0"/>
              <a:t>traces, 45 </a:t>
            </a:r>
            <a:r>
              <a:rPr lang="en-US" dirty="0" smtClean="0"/>
              <a:t>deg. </a:t>
            </a:r>
            <a:r>
              <a:rPr lang="en-US" dirty="0" smtClean="0"/>
              <a:t>angle routing </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1027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111" y="685800"/>
            <a:ext cx="10820401" cy="1485900"/>
          </a:xfrm>
        </p:spPr>
        <p:txBody>
          <a:bodyPr/>
          <a:lstStyle/>
          <a:p>
            <a:r>
              <a:rPr lang="en-US" dirty="0" smtClean="0"/>
              <a:t>PCB Schematics – Power &amp; Communications</a:t>
            </a:r>
            <a:endParaRPr lang="en-US" dirty="0"/>
          </a:p>
        </p:txBody>
      </p:sp>
      <p:pic>
        <p:nvPicPr>
          <p:cNvPr id="4" name="Content Placeholder 3"/>
          <p:cNvPicPr>
            <a:picLocks noGrp="1" noChangeAspect="1"/>
          </p:cNvPicPr>
          <p:nvPr>
            <p:ph idx="1"/>
          </p:nvPr>
        </p:nvPicPr>
        <p:blipFill>
          <a:blip r:embed="rId3"/>
          <a:stretch>
            <a:fillRect/>
          </a:stretch>
        </p:blipFill>
        <p:spPr>
          <a:xfrm>
            <a:off x="1603420" y="2545187"/>
            <a:ext cx="4135034" cy="2082285"/>
          </a:xfrm>
          <a:prstGeom prst="rect">
            <a:avLst/>
          </a:prstGeom>
        </p:spPr>
      </p:pic>
      <p:pic>
        <p:nvPicPr>
          <p:cNvPr id="5" name="Picture 4"/>
          <p:cNvPicPr>
            <a:picLocks noChangeAspect="1"/>
          </p:cNvPicPr>
          <p:nvPr/>
        </p:nvPicPr>
        <p:blipFill>
          <a:blip r:embed="rId4"/>
          <a:stretch>
            <a:fillRect/>
          </a:stretch>
        </p:blipFill>
        <p:spPr>
          <a:xfrm>
            <a:off x="6893417" y="1811091"/>
            <a:ext cx="4066504" cy="3823728"/>
          </a:xfrm>
          <a:prstGeom prst="rect">
            <a:avLst/>
          </a:prstGeom>
        </p:spPr>
      </p:pic>
      <p:sp>
        <p:nvSpPr>
          <p:cNvPr id="3" name="TextBox 2"/>
          <p:cNvSpPr txBox="1"/>
          <p:nvPr/>
        </p:nvSpPr>
        <p:spPr>
          <a:xfrm>
            <a:off x="2601533" y="2171700"/>
            <a:ext cx="2949261" cy="369332"/>
          </a:xfrm>
          <a:prstGeom prst="rect">
            <a:avLst/>
          </a:prstGeom>
          <a:noFill/>
        </p:spPr>
        <p:txBody>
          <a:bodyPr wrap="square" rtlCol="0">
            <a:spAutoFit/>
          </a:bodyPr>
          <a:lstStyle/>
          <a:p>
            <a:r>
              <a:rPr lang="en-US" dirty="0" smtClean="0"/>
              <a:t>9V Power Supply Circuitry</a:t>
            </a:r>
            <a:endParaRPr lang="en-US" dirty="0"/>
          </a:p>
        </p:txBody>
      </p:sp>
      <p:sp>
        <p:nvSpPr>
          <p:cNvPr id="6" name="TextBox 5"/>
          <p:cNvSpPr txBox="1"/>
          <p:nvPr/>
        </p:nvSpPr>
        <p:spPr>
          <a:xfrm>
            <a:off x="7452038" y="1441759"/>
            <a:ext cx="2949261" cy="369332"/>
          </a:xfrm>
          <a:prstGeom prst="rect">
            <a:avLst/>
          </a:prstGeom>
          <a:noFill/>
        </p:spPr>
        <p:txBody>
          <a:bodyPr wrap="square" rtlCol="0">
            <a:spAutoFit/>
          </a:bodyPr>
          <a:lstStyle/>
          <a:p>
            <a:r>
              <a:rPr lang="en-US" dirty="0" smtClean="0"/>
              <a:t>Communications Circuitry</a:t>
            </a:r>
            <a:endParaRPr lang="en-US" dirty="0"/>
          </a:p>
        </p:txBody>
      </p:sp>
    </p:spTree>
    <p:extLst>
      <p:ext uri="{BB962C8B-B14F-4D97-AF65-F5344CB8AC3E}">
        <p14:creationId xmlns:p14="http://schemas.microsoft.com/office/powerpoint/2010/main" val="3846224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948930" cy="1485900"/>
          </a:xfrm>
        </p:spPr>
        <p:txBody>
          <a:bodyPr/>
          <a:lstStyle/>
          <a:p>
            <a:r>
              <a:rPr lang="en-US" dirty="0" smtClean="0"/>
              <a:t>PCB Schematics – MCU &amp; Motor Control</a:t>
            </a:r>
            <a:endParaRPr lang="en-US" dirty="0"/>
          </a:p>
        </p:txBody>
      </p:sp>
      <p:pic>
        <p:nvPicPr>
          <p:cNvPr id="6" name="Content Placeholder 5"/>
          <p:cNvPicPr>
            <a:picLocks noGrp="1" noChangeAspect="1"/>
          </p:cNvPicPr>
          <p:nvPr>
            <p:ph idx="1"/>
          </p:nvPr>
        </p:nvPicPr>
        <p:blipFill>
          <a:blip r:embed="rId3"/>
          <a:stretch>
            <a:fillRect/>
          </a:stretch>
        </p:blipFill>
        <p:spPr>
          <a:xfrm>
            <a:off x="1281448" y="2021180"/>
            <a:ext cx="6613675" cy="3877346"/>
          </a:xfrm>
          <a:prstGeom prst="rect">
            <a:avLst/>
          </a:prstGeom>
        </p:spPr>
      </p:pic>
      <p:pic>
        <p:nvPicPr>
          <p:cNvPr id="7" name="Picture 6"/>
          <p:cNvPicPr>
            <a:picLocks noChangeAspect="1"/>
          </p:cNvPicPr>
          <p:nvPr/>
        </p:nvPicPr>
        <p:blipFill>
          <a:blip r:embed="rId4"/>
          <a:stretch>
            <a:fillRect/>
          </a:stretch>
        </p:blipFill>
        <p:spPr>
          <a:xfrm>
            <a:off x="8081779" y="3256226"/>
            <a:ext cx="3238751" cy="1407253"/>
          </a:xfrm>
          <a:prstGeom prst="rect">
            <a:avLst/>
          </a:prstGeom>
        </p:spPr>
      </p:pic>
      <p:sp>
        <p:nvSpPr>
          <p:cNvPr id="8" name="Rectangle 7"/>
          <p:cNvSpPr/>
          <p:nvPr/>
        </p:nvSpPr>
        <p:spPr>
          <a:xfrm>
            <a:off x="5653825" y="5550795"/>
            <a:ext cx="2241298" cy="34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1029" y="1532586"/>
            <a:ext cx="1494512" cy="369332"/>
          </a:xfrm>
          <a:prstGeom prst="rect">
            <a:avLst/>
          </a:prstGeom>
          <a:noFill/>
        </p:spPr>
        <p:txBody>
          <a:bodyPr wrap="none" rtlCol="0">
            <a:spAutoFit/>
          </a:bodyPr>
          <a:lstStyle/>
          <a:p>
            <a:r>
              <a:rPr lang="en-US" dirty="0" smtClean="0"/>
              <a:t>MCU Circuitry</a:t>
            </a:r>
            <a:endParaRPr lang="en-US" dirty="0"/>
          </a:p>
        </p:txBody>
      </p:sp>
      <p:sp>
        <p:nvSpPr>
          <p:cNvPr id="11" name="TextBox 10"/>
          <p:cNvSpPr txBox="1"/>
          <p:nvPr/>
        </p:nvSpPr>
        <p:spPr>
          <a:xfrm>
            <a:off x="9138339" y="2783863"/>
            <a:ext cx="1125629" cy="369332"/>
          </a:xfrm>
          <a:prstGeom prst="rect">
            <a:avLst/>
          </a:prstGeom>
          <a:noFill/>
        </p:spPr>
        <p:txBody>
          <a:bodyPr wrap="none" rtlCol="0">
            <a:spAutoFit/>
          </a:bodyPr>
          <a:lstStyle/>
          <a:p>
            <a:r>
              <a:rPr lang="en-US" dirty="0" smtClean="0"/>
              <a:t>H-Bridges</a:t>
            </a:r>
            <a:endParaRPr lang="en-US" dirty="0"/>
          </a:p>
        </p:txBody>
      </p:sp>
    </p:spTree>
    <p:extLst>
      <p:ext uri="{BB962C8B-B14F-4D97-AF65-F5344CB8AC3E}">
        <p14:creationId xmlns:p14="http://schemas.microsoft.com/office/powerpoint/2010/main" val="1078636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948930" cy="1485900"/>
          </a:xfrm>
        </p:spPr>
        <p:txBody>
          <a:bodyPr/>
          <a:lstStyle/>
          <a:p>
            <a:r>
              <a:rPr lang="en-US" dirty="0" smtClean="0"/>
              <a:t>PCB Layout</a:t>
            </a:r>
            <a:endParaRPr lang="en-US" dirty="0"/>
          </a:p>
        </p:txBody>
      </p:sp>
      <p:pic>
        <p:nvPicPr>
          <p:cNvPr id="4" name="Content Placeholder 3"/>
          <p:cNvPicPr>
            <a:picLocks noGrp="1" noChangeAspect="1"/>
          </p:cNvPicPr>
          <p:nvPr>
            <p:ph idx="1"/>
          </p:nvPr>
        </p:nvPicPr>
        <p:blipFill>
          <a:blip r:embed="rId3"/>
          <a:stretch>
            <a:fillRect/>
          </a:stretch>
        </p:blipFill>
        <p:spPr>
          <a:xfrm>
            <a:off x="1866375" y="2171700"/>
            <a:ext cx="4133850" cy="3190875"/>
          </a:xfrm>
          <a:prstGeom prst="rect">
            <a:avLst/>
          </a:prstGeom>
        </p:spPr>
      </p:pic>
      <p:pic>
        <p:nvPicPr>
          <p:cNvPr id="1028" name="Picture 4" descr="cb48172c6e2fc03dbce97c66bd27aa12.png (1744×13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309" y="2171700"/>
            <a:ext cx="4122137" cy="3190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417" y="1802368"/>
            <a:ext cx="2513765" cy="369332"/>
          </a:xfrm>
          <a:prstGeom prst="rect">
            <a:avLst/>
          </a:prstGeom>
          <a:noFill/>
        </p:spPr>
        <p:txBody>
          <a:bodyPr wrap="none" rtlCol="0">
            <a:spAutoFit/>
          </a:bodyPr>
          <a:lstStyle/>
          <a:p>
            <a:r>
              <a:rPr lang="en-US" dirty="0" smtClean="0"/>
              <a:t>Synthesized PCB Layout</a:t>
            </a:r>
            <a:endParaRPr lang="en-US" dirty="0"/>
          </a:p>
        </p:txBody>
      </p:sp>
      <p:sp>
        <p:nvSpPr>
          <p:cNvPr id="6" name="TextBox 5"/>
          <p:cNvSpPr txBox="1"/>
          <p:nvPr/>
        </p:nvSpPr>
        <p:spPr>
          <a:xfrm>
            <a:off x="7718132" y="1844115"/>
            <a:ext cx="1884490" cy="369332"/>
          </a:xfrm>
          <a:prstGeom prst="rect">
            <a:avLst/>
          </a:prstGeom>
          <a:noFill/>
        </p:spPr>
        <p:txBody>
          <a:bodyPr wrap="none" rtlCol="0">
            <a:spAutoFit/>
          </a:bodyPr>
          <a:lstStyle/>
          <a:p>
            <a:r>
              <a:rPr lang="en-US" dirty="0" smtClean="0"/>
              <a:t>Unpopulated PCB</a:t>
            </a:r>
            <a:endParaRPr lang="en-US" dirty="0"/>
          </a:p>
        </p:txBody>
      </p:sp>
    </p:spTree>
    <p:extLst>
      <p:ext uri="{BB962C8B-B14F-4D97-AF65-F5344CB8AC3E}">
        <p14:creationId xmlns:p14="http://schemas.microsoft.com/office/powerpoint/2010/main" val="2403846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System Program Flow</a:t>
            </a:r>
            <a:endParaRPr lang="en-US" dirty="0"/>
          </a:p>
        </p:txBody>
      </p:sp>
      <p:sp>
        <p:nvSpPr>
          <p:cNvPr id="3" name="Content Placeholder 2"/>
          <p:cNvSpPr>
            <a:spLocks noGrp="1"/>
          </p:cNvSpPr>
          <p:nvPr>
            <p:ph idx="1"/>
          </p:nvPr>
        </p:nvSpPr>
        <p:spPr>
          <a:xfrm>
            <a:off x="1121536" y="1619956"/>
            <a:ext cx="10213214" cy="5018970"/>
          </a:xfrm>
        </p:spPr>
        <p:txBody>
          <a:bodyPr>
            <a:normAutofit/>
          </a:bodyPr>
          <a:lstStyle/>
          <a:p>
            <a:r>
              <a:rPr lang="en-US" dirty="0" smtClean="0"/>
              <a:t>Processor accepts command string with 3 types of remote commands (forward, left, right) and inputs them into MCU serial buffer</a:t>
            </a:r>
          </a:p>
          <a:p>
            <a:r>
              <a:rPr lang="en-US" dirty="0" smtClean="0"/>
              <a:t>Cycles through all the commands using a switch statement.</a:t>
            </a:r>
          </a:p>
          <a:p>
            <a:r>
              <a:rPr lang="en-US" dirty="0" smtClean="0"/>
              <a:t>Forward commands stops if given too many using front ultrasonic sensor to avoid wall collision.</a:t>
            </a:r>
          </a:p>
          <a:p>
            <a:r>
              <a:rPr lang="en-US" dirty="0"/>
              <a:t>Ground Vehicle goes forward or turns based on remote sensing, if vehicle stops short before turn, the turn command senses the wall until it can perform the turn to avoid wall collision</a:t>
            </a:r>
            <a:r>
              <a:rPr lang="en-US" dirty="0" smtClean="0"/>
              <a:t>.</a:t>
            </a:r>
          </a:p>
          <a:p>
            <a:r>
              <a:rPr lang="en-US" dirty="0" smtClean="0"/>
              <a:t>Side ultrasonic sensors allow for path correction to avoid wall </a:t>
            </a:r>
            <a:r>
              <a:rPr lang="en-US" dirty="0" err="1" smtClean="0"/>
              <a:t>collissions</a:t>
            </a:r>
            <a:r>
              <a:rPr lang="en-US" dirty="0" smtClean="0"/>
              <a:t>, depending on the distance the two sensors read.</a:t>
            </a:r>
          </a:p>
          <a:p>
            <a:endParaRPr lang="en-US" dirty="0"/>
          </a:p>
        </p:txBody>
      </p:sp>
    </p:spTree>
    <p:extLst>
      <p:ext uri="{BB962C8B-B14F-4D97-AF65-F5344CB8AC3E}">
        <p14:creationId xmlns:p14="http://schemas.microsoft.com/office/powerpoint/2010/main" val="168641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941" y="1036814"/>
            <a:ext cx="8401050" cy="5619750"/>
          </a:xfrm>
          <a:prstGeom prst="rect">
            <a:avLst/>
          </a:prstGeom>
        </p:spPr>
      </p:pic>
      <p:sp>
        <p:nvSpPr>
          <p:cNvPr id="3" name="Title 1"/>
          <p:cNvSpPr>
            <a:spLocks noGrp="1"/>
          </p:cNvSpPr>
          <p:nvPr>
            <p:ph type="title"/>
          </p:nvPr>
        </p:nvSpPr>
        <p:spPr>
          <a:xfrm>
            <a:off x="1349022" y="293864"/>
            <a:ext cx="9601200" cy="1485900"/>
          </a:xfrm>
        </p:spPr>
        <p:txBody>
          <a:bodyPr/>
          <a:lstStyle/>
          <a:p>
            <a:r>
              <a:rPr lang="en-US" dirty="0" smtClean="0"/>
              <a:t>Embedded System Program Flow</a:t>
            </a:r>
            <a:endParaRPr lang="en-US" dirty="0"/>
          </a:p>
        </p:txBody>
      </p:sp>
    </p:spTree>
    <p:extLst>
      <p:ext uri="{BB962C8B-B14F-4D97-AF65-F5344CB8AC3E}">
        <p14:creationId xmlns:p14="http://schemas.microsoft.com/office/powerpoint/2010/main" val="10998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Lightweight – Both the UAV and the ground vehicle must be light enough to be easily transported on foot.</a:t>
            </a:r>
          </a:p>
          <a:p>
            <a:r>
              <a:rPr lang="en-US" dirty="0" smtClean="0"/>
              <a:t>Operating Duration – Limited by battery life and weight of each vehicle since both must be functioning in order to solve the maze. </a:t>
            </a:r>
          </a:p>
          <a:p>
            <a:r>
              <a:rPr lang="en-US" dirty="0" smtClean="0"/>
              <a:t>Wall Detection – Walls of the maze must be detectable by both the ground vehicle and computer vision techniques. </a:t>
            </a:r>
          </a:p>
          <a:p>
            <a:r>
              <a:rPr lang="en-US" dirty="0" smtClean="0"/>
              <a:t>Object Detection – A “goal” object placed in the maze will be located by the ground vehicle based on color thresholding.</a:t>
            </a:r>
          </a:p>
          <a:p>
            <a:r>
              <a:rPr lang="en-US" dirty="0" smtClean="0"/>
              <a:t>Maze Solving – Algorithms will be used to solve the maze image and navigational cues will be sent to the ground vehicle.</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936716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991" y="2705986"/>
            <a:ext cx="9601200" cy="1485900"/>
          </a:xfrm>
        </p:spPr>
        <p:txBody>
          <a:bodyPr/>
          <a:lstStyle/>
          <a:p>
            <a:r>
              <a:rPr lang="en-US" dirty="0" smtClean="0"/>
              <a:t>Administrative Content</a:t>
            </a:r>
            <a:endParaRPr lang="en-US" dirty="0"/>
          </a:p>
        </p:txBody>
      </p:sp>
    </p:spTree>
    <p:extLst>
      <p:ext uri="{BB962C8B-B14F-4D97-AF65-F5344CB8AC3E}">
        <p14:creationId xmlns:p14="http://schemas.microsoft.com/office/powerpoint/2010/main" val="3714595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Sponsors</a:t>
            </a:r>
            <a:endParaRPr lang="en-US" dirty="0"/>
          </a:p>
        </p:txBody>
      </p:sp>
      <p:sp>
        <p:nvSpPr>
          <p:cNvPr id="3" name="Content Placeholder 2"/>
          <p:cNvSpPr>
            <a:spLocks noGrp="1"/>
          </p:cNvSpPr>
          <p:nvPr>
            <p:ph idx="1"/>
          </p:nvPr>
        </p:nvSpPr>
        <p:spPr/>
        <p:txBody>
          <a:bodyPr/>
          <a:lstStyle/>
          <a:p>
            <a:r>
              <a:rPr lang="en-US" dirty="0" smtClean="0"/>
              <a:t>We’d like to thank Boeing and </a:t>
            </a:r>
            <a:r>
              <a:rPr lang="en-US" dirty="0" err="1" smtClean="0"/>
              <a:t>Leidos</a:t>
            </a:r>
            <a:r>
              <a:rPr lang="en-US" dirty="0" smtClean="0"/>
              <a:t> for funding our project and the UCF EECS department providing us with hardware.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908" y="3044232"/>
            <a:ext cx="5918198" cy="161848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552" t="18066" r="6271" b="11903"/>
          <a:stretch/>
        </p:blipFill>
        <p:spPr>
          <a:xfrm>
            <a:off x="7110437" y="3027131"/>
            <a:ext cx="4612343" cy="181588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2020" y="4736362"/>
            <a:ext cx="1873180" cy="2013924"/>
          </a:xfrm>
          <a:prstGeom prst="rect">
            <a:avLst/>
          </a:prstGeom>
        </p:spPr>
      </p:pic>
    </p:spTree>
    <p:extLst>
      <p:ext uri="{BB962C8B-B14F-4D97-AF65-F5344CB8AC3E}">
        <p14:creationId xmlns:p14="http://schemas.microsoft.com/office/powerpoint/2010/main" val="1125608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876300"/>
          </a:xfrm>
        </p:spPr>
        <p:txBody>
          <a:bodyPr/>
          <a:lstStyle/>
          <a:p>
            <a:r>
              <a:rPr lang="en-US" dirty="0" smtClean="0"/>
              <a:t>Division of Labor  </a:t>
            </a:r>
            <a:endParaRPr lang="en-US" dirty="0"/>
          </a:p>
        </p:txBody>
      </p:sp>
      <p:graphicFrame>
        <p:nvGraphicFramePr>
          <p:cNvPr id="5" name="Content Placeholder 4"/>
          <p:cNvGraphicFramePr>
            <a:graphicFrameLocks noGrp="1"/>
          </p:cNvGraphicFramePr>
          <p:nvPr>
            <p:ph idx="1"/>
          </p:nvPr>
        </p:nvGraphicFramePr>
        <p:xfrm>
          <a:off x="1371600" y="2286000"/>
          <a:ext cx="9227709" cy="2595880"/>
        </p:xfrm>
        <a:graphic>
          <a:graphicData uri="http://schemas.openxmlformats.org/drawingml/2006/table">
            <a:tbl>
              <a:tblPr firstRow="1" bandRow="1">
                <a:tableStyleId>{5C22544A-7EE6-4342-B048-85BDC9FD1C3A}</a:tableStyleId>
              </a:tblPr>
              <a:tblGrid>
                <a:gridCol w="1423115"/>
                <a:gridCol w="627487"/>
                <a:gridCol w="1025301"/>
                <a:gridCol w="1025301"/>
                <a:gridCol w="1025301"/>
                <a:gridCol w="1025301"/>
                <a:gridCol w="1025301"/>
                <a:gridCol w="1025301"/>
                <a:gridCol w="1025301"/>
              </a:tblGrid>
              <a:tr h="370840">
                <a:tc>
                  <a:txBody>
                    <a:bodyPr/>
                    <a:lstStyle/>
                    <a:p>
                      <a:pPr algn="ctr"/>
                      <a:endParaRPr lang="en-US" dirty="0"/>
                    </a:p>
                  </a:txBody>
                  <a:tcPr/>
                </a:tc>
                <a:tc gridSpan="2">
                  <a:txBody>
                    <a:bodyPr/>
                    <a:lstStyle/>
                    <a:p>
                      <a:pPr algn="ctr"/>
                      <a:r>
                        <a:rPr lang="en-US" dirty="0" smtClean="0"/>
                        <a:t>Jerod Rout</a:t>
                      </a:r>
                      <a:endParaRPr lang="en-US" dirty="0"/>
                    </a:p>
                  </a:txBody>
                  <a:tcPr/>
                </a:tc>
                <a:tc hMerge="1">
                  <a:txBody>
                    <a:bodyPr/>
                    <a:lstStyle/>
                    <a:p>
                      <a:endParaRPr lang="en-US"/>
                    </a:p>
                  </a:txBody>
                  <a:tcPr/>
                </a:tc>
                <a:tc gridSpan="2">
                  <a:txBody>
                    <a:bodyPr/>
                    <a:lstStyle/>
                    <a:p>
                      <a:pPr algn="ctr"/>
                      <a:r>
                        <a:rPr lang="en-US" baseline="0" dirty="0" smtClean="0"/>
                        <a:t> Nate Jackson</a:t>
                      </a:r>
                      <a:endParaRPr lang="en-US" dirty="0"/>
                    </a:p>
                  </a:txBody>
                  <a:tcPr/>
                </a:tc>
                <a:tc hMerge="1">
                  <a:txBody>
                    <a:bodyPr/>
                    <a:lstStyle/>
                    <a:p>
                      <a:endParaRPr lang="en-US"/>
                    </a:p>
                  </a:txBody>
                  <a:tcPr/>
                </a:tc>
                <a:tc gridSpan="2">
                  <a:txBody>
                    <a:bodyPr/>
                    <a:lstStyle/>
                    <a:p>
                      <a:pPr algn="ctr"/>
                      <a:r>
                        <a:rPr lang="en-US" dirty="0" smtClean="0"/>
                        <a:t>Hamza Nawaz</a:t>
                      </a:r>
                      <a:endParaRPr lang="en-US" dirty="0"/>
                    </a:p>
                  </a:txBody>
                  <a:tcPr/>
                </a:tc>
                <a:tc hMerge="1">
                  <a:txBody>
                    <a:bodyPr/>
                    <a:lstStyle/>
                    <a:p>
                      <a:endParaRPr lang="en-US"/>
                    </a:p>
                  </a:txBody>
                  <a:tcPr/>
                </a:tc>
                <a:tc gridSpan="2">
                  <a:txBody>
                    <a:bodyPr/>
                    <a:lstStyle/>
                    <a:p>
                      <a:pPr algn="ctr"/>
                      <a:r>
                        <a:rPr lang="en-US" dirty="0" smtClean="0"/>
                        <a:t>William Isidort</a:t>
                      </a:r>
                      <a:endParaRPr lang="en-US" dirty="0"/>
                    </a:p>
                  </a:txBody>
                  <a:tcPr/>
                </a:tc>
                <a:tc hMerge="1">
                  <a:txBody>
                    <a:bodyPr/>
                    <a:lstStyle/>
                    <a:p>
                      <a:endParaRPr lang="en-US"/>
                    </a:p>
                  </a:txBody>
                  <a:tcPr/>
                </a:tc>
              </a:tr>
              <a:tr h="370840">
                <a:tc>
                  <a:txBody>
                    <a:bodyPr/>
                    <a:lstStyle/>
                    <a:p>
                      <a:pPr algn="ctr"/>
                      <a:endParaRPr lang="en-US" dirty="0"/>
                    </a:p>
                  </a:txBody>
                  <a:tcPr/>
                </a:tc>
                <a:tc>
                  <a:txBody>
                    <a:bodyPr/>
                    <a:lstStyle/>
                    <a:p>
                      <a:pPr algn="ctr"/>
                      <a:r>
                        <a:rPr lang="en-US" dirty="0" smtClean="0"/>
                        <a:t>P</a:t>
                      </a:r>
                      <a:endParaRPr lang="en-US" dirty="0"/>
                    </a:p>
                  </a:txBody>
                  <a:tcPr/>
                </a:tc>
                <a:tc>
                  <a:txBody>
                    <a:bodyPr/>
                    <a:lstStyle/>
                    <a:p>
                      <a:pPr algn="ctr"/>
                      <a:r>
                        <a:rPr lang="en-US" dirty="0" smtClean="0"/>
                        <a:t>S</a:t>
                      </a:r>
                      <a:endParaRPr lang="en-US" dirty="0"/>
                    </a:p>
                  </a:txBody>
                  <a:tcPr/>
                </a:tc>
                <a:tc>
                  <a:txBody>
                    <a:bodyPr/>
                    <a:lstStyle/>
                    <a:p>
                      <a:pPr algn="ctr"/>
                      <a:r>
                        <a:rPr lang="en-US" dirty="0" smtClean="0"/>
                        <a:t>P </a:t>
                      </a:r>
                      <a:endParaRPr lang="en-US" dirty="0"/>
                    </a:p>
                  </a:txBody>
                  <a:tcPr/>
                </a:tc>
                <a:tc>
                  <a:txBody>
                    <a:bodyPr/>
                    <a:lstStyle/>
                    <a:p>
                      <a:pPr algn="ctr"/>
                      <a:r>
                        <a:rPr lang="en-US" dirty="0" smtClean="0"/>
                        <a:t>S</a:t>
                      </a:r>
                      <a:endParaRPr lang="en-US" dirty="0"/>
                    </a:p>
                  </a:txBody>
                  <a:tcPr/>
                </a:tc>
                <a:tc>
                  <a:txBody>
                    <a:bodyPr/>
                    <a:lstStyle/>
                    <a:p>
                      <a:pPr algn="ctr"/>
                      <a:r>
                        <a:rPr lang="en-US" dirty="0" smtClean="0"/>
                        <a:t>P</a:t>
                      </a:r>
                      <a:endParaRPr lang="en-US" dirty="0"/>
                    </a:p>
                  </a:txBody>
                  <a:tcPr/>
                </a:tc>
                <a:tc>
                  <a:txBody>
                    <a:bodyPr/>
                    <a:lstStyle/>
                    <a:p>
                      <a:pPr algn="ctr"/>
                      <a:r>
                        <a:rPr lang="en-US" dirty="0" smtClean="0"/>
                        <a:t>S</a:t>
                      </a:r>
                      <a:endParaRPr lang="en-US" dirty="0"/>
                    </a:p>
                  </a:txBody>
                  <a:tcPr/>
                </a:tc>
                <a:tc>
                  <a:txBody>
                    <a:bodyPr/>
                    <a:lstStyle/>
                    <a:p>
                      <a:pPr algn="ctr"/>
                      <a:r>
                        <a:rPr lang="en-US" dirty="0" smtClean="0"/>
                        <a:t>P</a:t>
                      </a:r>
                      <a:endParaRPr lang="en-US" dirty="0"/>
                    </a:p>
                  </a:txBody>
                  <a:tcPr/>
                </a:tc>
                <a:tc>
                  <a:txBody>
                    <a:bodyPr/>
                    <a:lstStyle/>
                    <a:p>
                      <a:pPr algn="ctr"/>
                      <a:r>
                        <a:rPr lang="en-US" dirty="0" smtClean="0"/>
                        <a:t>S</a:t>
                      </a:r>
                      <a:endParaRPr lang="en-US" dirty="0"/>
                    </a:p>
                  </a:txBody>
                  <a:tcPr/>
                </a:tc>
              </a:tr>
              <a:tr h="370840">
                <a:tc>
                  <a:txBody>
                    <a:bodyPr/>
                    <a:lstStyle/>
                    <a:p>
                      <a:pPr algn="ctr"/>
                      <a:r>
                        <a:rPr lang="en-US" dirty="0" smtClean="0"/>
                        <a:t>PCB</a:t>
                      </a:r>
                      <a:endParaRPr lang="en-US" dirty="0"/>
                    </a:p>
                  </a:txBody>
                  <a:tcPr/>
                </a:tc>
                <a:tc>
                  <a:txBody>
                    <a:bodyPr/>
                    <a:lstStyle/>
                    <a:p>
                      <a:pPr marL="0" indent="0" algn="ctr">
                        <a:buFont typeface="Arial" panose="020B0604020202020204" pitchFamily="34" charset="0"/>
                        <a:buNone/>
                      </a:pPr>
                      <a:r>
                        <a:rPr lang="en-US" dirty="0" smtClean="0">
                          <a:solidFill>
                            <a:schemeClr val="tx1"/>
                          </a:solidFill>
                        </a:rPr>
                        <a:t>X</a:t>
                      </a:r>
                      <a:endParaRPr lang="en-US" dirty="0">
                        <a:solidFill>
                          <a:schemeClr val="tx1"/>
                        </a:solidFill>
                      </a:endParaRPr>
                    </a:p>
                  </a:txBody>
                  <a:tcPr/>
                </a:tc>
                <a:tc>
                  <a:txBody>
                    <a:bodyPr/>
                    <a:lstStyle/>
                    <a:p>
                      <a:pPr marL="0" indent="0" algn="ctr">
                        <a:buFont typeface="Arial" panose="020B0604020202020204" pitchFamily="34" charset="0"/>
                        <a:buNone/>
                      </a:pP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Software</a:t>
                      </a:r>
                    </a:p>
                  </a:txBody>
                  <a:tcPr/>
                </a:tc>
                <a:tc>
                  <a:txBody>
                    <a:bodyPr/>
                    <a:lstStyle/>
                    <a:p>
                      <a:pPr algn="ct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x</a:t>
                      </a: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 </a:t>
                      </a: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 </a:t>
                      </a: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r>
              <a:tr h="370840">
                <a:tc>
                  <a:txBody>
                    <a:bodyPr/>
                    <a:lstStyle/>
                    <a:p>
                      <a:pPr algn="ctr"/>
                      <a:r>
                        <a:rPr lang="en-US" dirty="0" smtClean="0"/>
                        <a:t> </a:t>
                      </a:r>
                      <a:r>
                        <a:rPr lang="en-US" baseline="0" dirty="0" smtClean="0"/>
                        <a:t> Embedded </a:t>
                      </a:r>
                      <a:endParaRPr lang="en-US" dirty="0"/>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X</a:t>
                      </a: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c>
                  <a:txBody>
                    <a:bodyPr/>
                    <a:lstStyle/>
                    <a:p>
                      <a:pPr marL="0" indent="0" algn="ctr">
                        <a:buFont typeface="Arial" panose="020B0604020202020204" pitchFamily="34" charset="0"/>
                        <a:buNone/>
                      </a:pP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r>
              <a:tr h="370840">
                <a:tc>
                  <a:txBody>
                    <a:bodyPr/>
                    <a:lstStyle/>
                    <a:p>
                      <a:pPr algn="ctr"/>
                      <a:r>
                        <a:rPr lang="en-US" dirty="0" err="1" smtClean="0"/>
                        <a:t>Communica</a:t>
                      </a:r>
                      <a:r>
                        <a:rPr lang="en-US" dirty="0" smtClean="0"/>
                        <a:t>.</a:t>
                      </a:r>
                      <a:endParaRPr lang="en-US" dirty="0"/>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c>
                  <a:txBody>
                    <a:bodyPr/>
                    <a:lstStyle/>
                    <a:p>
                      <a:pPr marL="0" indent="0" algn="ctr">
                        <a:buFont typeface="Wingdings" panose="05000000000000000000" pitchFamily="2" charset="2"/>
                        <a:buNone/>
                      </a:pP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r>
              <a:tr h="370840">
                <a:tc>
                  <a:txBody>
                    <a:bodyPr/>
                    <a:lstStyle/>
                    <a:p>
                      <a:pPr algn="ctr"/>
                      <a:r>
                        <a:rPr lang="en-US" baseline="0" dirty="0" smtClean="0"/>
                        <a:t>  UAV/Maze </a:t>
                      </a:r>
                      <a:endParaRPr lang="en-US" dirty="0"/>
                    </a:p>
                  </a:txBody>
                  <a:tcPr/>
                </a:tc>
                <a:tc>
                  <a:txBody>
                    <a:bodyPr/>
                    <a:lstStyle/>
                    <a:p>
                      <a:pPr marL="0" indent="0" algn="ctr">
                        <a:buFont typeface="Wingdings" panose="05000000000000000000" pitchFamily="2" charset="2"/>
                        <a:buNone/>
                      </a:pPr>
                      <a:r>
                        <a:rPr lang="en-US" baseline="0" dirty="0" smtClean="0">
                          <a:solidFill>
                            <a:schemeClr val="tx1"/>
                          </a:solidFill>
                        </a:rPr>
                        <a:t>  </a:t>
                      </a:r>
                      <a:r>
                        <a:rPr lang="en-US" dirty="0" smtClean="0">
                          <a:solidFill>
                            <a:schemeClr val="tx1"/>
                          </a:solidFill>
                        </a:rPr>
                        <a:t> </a:t>
                      </a:r>
                      <a:endParaRPr lang="en-US" dirty="0">
                        <a:solidFill>
                          <a:schemeClr val="tx1"/>
                        </a:solidFill>
                      </a:endParaRPr>
                    </a:p>
                  </a:txBody>
                  <a:tcPr/>
                </a:tc>
                <a:tc>
                  <a:txBody>
                    <a:bodyPr/>
                    <a:lstStyle/>
                    <a:p>
                      <a:pPr marL="0" indent="0" algn="ctr">
                        <a:buFont typeface="Wingdings" panose="05000000000000000000" pitchFamily="2" charset="2"/>
                        <a:buNone/>
                      </a:pP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endParaRPr lang="en-US" dirty="0">
                        <a:solidFill>
                          <a:schemeClr val="tx1"/>
                        </a:solidFill>
                      </a:endParaRPr>
                    </a:p>
                  </a:txBody>
                  <a:tcPr/>
                </a:tc>
              </a:tr>
            </a:tbl>
          </a:graphicData>
        </a:graphic>
      </p:graphicFrame>
    </p:spTree>
    <p:extLst>
      <p:ext uri="{BB962C8B-B14F-4D97-AF65-F5344CB8AC3E}">
        <p14:creationId xmlns:p14="http://schemas.microsoft.com/office/powerpoint/2010/main" val="3738625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1" y="0"/>
            <a:ext cx="9601200" cy="1485900"/>
          </a:xfrm>
        </p:spPr>
        <p:txBody>
          <a:bodyPr>
            <a:normAutofit/>
          </a:bodyPr>
          <a:lstStyle/>
          <a:p>
            <a:pPr>
              <a:lnSpc>
                <a:spcPct val="150000"/>
              </a:lnSpc>
            </a:pPr>
            <a:r>
              <a:rPr lang="en-US" sz="2800" dirty="0" smtClean="0"/>
              <a:t>Budget</a:t>
            </a:r>
            <a:r>
              <a:rPr lang="en-US" dirty="0"/>
              <a:t/>
            </a:r>
            <a:br>
              <a:rPr lang="en-US" dirty="0"/>
            </a:br>
            <a:endParaRPr lang="en-US" sz="2800" b="1" dirty="0"/>
          </a:p>
        </p:txBody>
      </p:sp>
      <p:graphicFrame>
        <p:nvGraphicFramePr>
          <p:cNvPr id="6" name="Content Placeholder 5"/>
          <p:cNvGraphicFramePr>
            <a:graphicFrameLocks noGrp="1"/>
          </p:cNvGraphicFramePr>
          <p:nvPr>
            <p:ph idx="1"/>
            <p:extLst/>
          </p:nvPr>
        </p:nvGraphicFramePr>
        <p:xfrm>
          <a:off x="1938325" y="0"/>
          <a:ext cx="7315201" cy="6512013"/>
        </p:xfrm>
        <a:graphic>
          <a:graphicData uri="http://schemas.openxmlformats.org/drawingml/2006/table">
            <a:tbl>
              <a:tblPr>
                <a:tableStyleId>{5C22544A-7EE6-4342-B048-85BDC9FD1C3A}</a:tableStyleId>
              </a:tblPr>
              <a:tblGrid>
                <a:gridCol w="1783484">
                  <a:extLst>
                    <a:ext uri="{9D8B030D-6E8A-4147-A177-3AD203B41FA5}">
                      <a16:colId xmlns="" xmlns:a16="http://schemas.microsoft.com/office/drawing/2014/main" val="20000"/>
                    </a:ext>
                  </a:extLst>
                </a:gridCol>
                <a:gridCol w="829758">
                  <a:extLst>
                    <a:ext uri="{9D8B030D-6E8A-4147-A177-3AD203B41FA5}">
                      <a16:colId xmlns="" xmlns:a16="http://schemas.microsoft.com/office/drawing/2014/main" val="20001"/>
                    </a:ext>
                  </a:extLst>
                </a:gridCol>
                <a:gridCol w="763903">
                  <a:extLst>
                    <a:ext uri="{9D8B030D-6E8A-4147-A177-3AD203B41FA5}">
                      <a16:colId xmlns="" xmlns:a16="http://schemas.microsoft.com/office/drawing/2014/main" val="20002"/>
                    </a:ext>
                  </a:extLst>
                </a:gridCol>
                <a:gridCol w="632197">
                  <a:extLst>
                    <a:ext uri="{9D8B030D-6E8A-4147-A177-3AD203B41FA5}">
                      <a16:colId xmlns="" xmlns:a16="http://schemas.microsoft.com/office/drawing/2014/main" val="20003"/>
                    </a:ext>
                  </a:extLst>
                </a:gridCol>
                <a:gridCol w="3305859">
                  <a:extLst>
                    <a:ext uri="{9D8B030D-6E8A-4147-A177-3AD203B41FA5}">
                      <a16:colId xmlns="" xmlns:a16="http://schemas.microsoft.com/office/drawing/2014/main" val="20004"/>
                    </a:ext>
                  </a:extLst>
                </a:gridCol>
              </a:tblGrid>
              <a:tr h="580413">
                <a:tc>
                  <a:txBody>
                    <a:bodyPr/>
                    <a:lstStyle/>
                    <a:p>
                      <a:pPr algn="l" fontAlgn="b"/>
                      <a:r>
                        <a:rPr lang="en-US" sz="900" u="none" strike="noStrike" dirty="0">
                          <a:effectLst/>
                        </a:rPr>
                        <a:t>Part</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Purchaser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Quantity</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Cost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Total Cost (Include tax+shipping when ordered)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0"/>
                  </a:ext>
                </a:extLst>
              </a:tr>
              <a:tr h="395440">
                <a:tc>
                  <a:txBody>
                    <a:bodyPr/>
                    <a:lstStyle/>
                    <a:p>
                      <a:pPr algn="l" fontAlgn="b"/>
                      <a:r>
                        <a:rPr lang="en-US" sz="900" u="none" strike="noStrike">
                          <a:effectLst/>
                        </a:rPr>
                        <a:t>SD1 Documentation</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47.98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47.98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1"/>
                  </a:ext>
                </a:extLst>
              </a:tr>
              <a:tr h="395440">
                <a:tc>
                  <a:txBody>
                    <a:bodyPr/>
                    <a:lstStyle/>
                    <a:p>
                      <a:pPr algn="l" fontAlgn="b"/>
                      <a:r>
                        <a:rPr lang="en-US" sz="900" u="none" strike="noStrike">
                          <a:effectLst/>
                        </a:rPr>
                        <a:t>XBee Module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58.52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2"/>
                  </a:ext>
                </a:extLst>
              </a:tr>
              <a:tr h="395440">
                <a:tc>
                  <a:txBody>
                    <a:bodyPr/>
                    <a:lstStyle/>
                    <a:p>
                      <a:pPr algn="l" fontAlgn="b"/>
                      <a:r>
                        <a:rPr lang="en-US" sz="900" u="none" strike="noStrike">
                          <a:effectLst/>
                        </a:rPr>
                        <a:t>Xbee Explorer Dongle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3"/>
                  </a:ext>
                </a:extLst>
              </a:tr>
              <a:tr h="395440">
                <a:tc>
                  <a:txBody>
                    <a:bodyPr/>
                    <a:lstStyle/>
                    <a:p>
                      <a:pPr algn="l" fontAlgn="t"/>
                      <a:r>
                        <a:rPr lang="en-US" sz="900" u="none" strike="noStrike">
                          <a:effectLst/>
                        </a:rPr>
                        <a:t>Turnigy 9XR Pro Transmitter</a:t>
                      </a:r>
                      <a:endParaRPr lang="en-US" sz="900" b="0" i="0" u="none" strike="noStrike">
                        <a:solidFill>
                          <a:srgbClr val="000000"/>
                        </a:solidFill>
                        <a:effectLst/>
                        <a:latin typeface="Calibri" panose="020F0502020204030204" pitchFamily="34" charset="0"/>
                      </a:endParaRPr>
                    </a:p>
                  </a:txBody>
                  <a:tcPr marL="6361" marR="6361" marT="6361" marB="0"/>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t"/>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6361" marR="6361" marT="6361" marB="0"/>
                </a:tc>
                <a:tc>
                  <a:txBody>
                    <a:bodyPr/>
                    <a:lstStyle/>
                    <a:p>
                      <a:pPr algn="l" fontAlgn="b"/>
                      <a:r>
                        <a:rPr lang="en-US" sz="900" u="none" strike="noStrike" dirty="0">
                          <a:effectLst/>
                        </a:rPr>
                        <a:t> $    80.97 </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80.97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4"/>
                  </a:ext>
                </a:extLst>
              </a:tr>
              <a:tr h="395440">
                <a:tc>
                  <a:txBody>
                    <a:bodyPr/>
                    <a:lstStyle/>
                    <a:p>
                      <a:pPr algn="l" fontAlgn="b"/>
                      <a:r>
                        <a:rPr lang="en-US" sz="900" u="none" strike="noStrike">
                          <a:effectLst/>
                        </a:rPr>
                        <a:t>FrSky DJT radio module</a:t>
                      </a:r>
                      <a:endParaRPr lang="en-US" sz="900" b="0" i="0" u="none" strike="noStrike">
                        <a:solidFill>
                          <a:srgbClr val="222222"/>
                        </a:solidFill>
                        <a:effectLst/>
                        <a:latin typeface="Arial" panose="020B060402020202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41.35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41.35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5"/>
                  </a:ext>
                </a:extLst>
              </a:tr>
              <a:tr h="395440">
                <a:tc>
                  <a:txBody>
                    <a:bodyPr/>
                    <a:lstStyle/>
                    <a:p>
                      <a:pPr algn="l" fontAlgn="b"/>
                      <a:r>
                        <a:rPr lang="en-US" sz="900" u="none" strike="noStrike">
                          <a:effectLst/>
                        </a:rPr>
                        <a:t>FrSky D4R-II Receiver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27.88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27.88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6"/>
                  </a:ext>
                </a:extLst>
              </a:tr>
              <a:tr h="395440">
                <a:tc>
                  <a:txBody>
                    <a:bodyPr/>
                    <a:lstStyle/>
                    <a:p>
                      <a:pPr algn="l" fontAlgn="ctr"/>
                      <a:r>
                        <a:rPr lang="en-US" sz="900" u="none" strike="noStrike" dirty="0" err="1">
                          <a:effectLst/>
                        </a:rPr>
                        <a:t>Turnigy</a:t>
                      </a:r>
                      <a:r>
                        <a:rPr lang="en-US" sz="900" u="none" strike="noStrike" dirty="0">
                          <a:effectLst/>
                        </a:rPr>
                        <a:t> 2200mAh </a:t>
                      </a:r>
                      <a:r>
                        <a:rPr lang="en-US" sz="900" u="none" strike="noStrike" dirty="0" err="1">
                          <a:effectLst/>
                        </a:rPr>
                        <a:t>LiPo</a:t>
                      </a:r>
                      <a:endParaRPr lang="en-US" sz="900" b="0" i="0" u="none" strike="noStrike" dirty="0">
                        <a:solidFill>
                          <a:srgbClr val="111111"/>
                        </a:solidFill>
                        <a:effectLst/>
                        <a:latin typeface="Calibri" panose="020F0502020204030204" pitchFamily="34" charset="0"/>
                      </a:endParaRPr>
                    </a:p>
                  </a:txBody>
                  <a:tcPr marL="6361" marR="6361" marT="6361" marB="0" anchor="ctr"/>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18.96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18.96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7"/>
                  </a:ext>
                </a:extLst>
              </a:tr>
              <a:tr h="395440">
                <a:tc>
                  <a:txBody>
                    <a:bodyPr/>
                    <a:lstStyle/>
                    <a:p>
                      <a:pPr algn="l" fontAlgn="b"/>
                      <a:r>
                        <a:rPr lang="en-US" sz="900" u="none" strike="noStrike" dirty="0">
                          <a:effectLst/>
                        </a:rPr>
                        <a:t>HC-SR04 Ultrasonic sensor</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1.10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10.10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8"/>
                  </a:ext>
                </a:extLst>
              </a:tr>
              <a:tr h="395440">
                <a:tc>
                  <a:txBody>
                    <a:bodyPr/>
                    <a:lstStyle/>
                    <a:p>
                      <a:pPr algn="l" fontAlgn="b"/>
                      <a:r>
                        <a:rPr lang="en-US" sz="900" u="none" strike="noStrike">
                          <a:effectLst/>
                        </a:rPr>
                        <a:t>RedBot Wheel Encoder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09"/>
                  </a:ext>
                </a:extLst>
              </a:tr>
              <a:tr h="395440">
                <a:tc>
                  <a:txBody>
                    <a:bodyPr/>
                    <a:lstStyle/>
                    <a:p>
                      <a:pPr algn="l" fontAlgn="b"/>
                      <a:r>
                        <a:rPr lang="en-US" sz="900" u="none" strike="noStrike" dirty="0">
                          <a:effectLst/>
                        </a:rPr>
                        <a:t>Arduino</a:t>
                      </a:r>
                      <a:endParaRPr lang="en-US" sz="900" b="0" i="0" u="none" strike="noStrike" dirty="0">
                        <a:solidFill>
                          <a:srgbClr val="FF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dirty="0">
                          <a:effectLst/>
                        </a:rPr>
                        <a:t>$24.95 </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0"/>
                  </a:ext>
                </a:extLst>
              </a:tr>
              <a:tr h="395440">
                <a:tc>
                  <a:txBody>
                    <a:bodyPr/>
                    <a:lstStyle/>
                    <a:p>
                      <a:pPr algn="l" fontAlgn="b"/>
                      <a:r>
                        <a:rPr lang="en-US" sz="900" u="none" strike="noStrike">
                          <a:effectLst/>
                        </a:rPr>
                        <a:t>Video Converter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33.99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33.99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1"/>
                  </a:ext>
                </a:extLst>
              </a:tr>
              <a:tr h="395440">
                <a:tc>
                  <a:txBody>
                    <a:bodyPr/>
                    <a:lstStyle/>
                    <a:p>
                      <a:pPr algn="l" fontAlgn="b"/>
                      <a:r>
                        <a:rPr lang="en-US" sz="900" u="none" strike="noStrike">
                          <a:effectLst/>
                        </a:rPr>
                        <a:t>Camera + Transmitter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39.99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39.99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2"/>
                  </a:ext>
                </a:extLst>
              </a:tr>
              <a:tr h="395440">
                <a:tc>
                  <a:txBody>
                    <a:bodyPr/>
                    <a:lstStyle/>
                    <a:p>
                      <a:pPr algn="l" fontAlgn="b"/>
                      <a:r>
                        <a:rPr lang="en-US" sz="900" u="none" strike="noStrike">
                          <a:effectLst/>
                        </a:rPr>
                        <a:t>Video Receiver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36.99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36.99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3"/>
                  </a:ext>
                </a:extLst>
              </a:tr>
              <a:tr h="395440">
                <a:tc>
                  <a:txBody>
                    <a:bodyPr/>
                    <a:lstStyle/>
                    <a:p>
                      <a:pPr algn="l" fontAlgn="b"/>
                      <a:r>
                        <a:rPr lang="en-US" sz="900" u="none" strike="noStrike">
                          <a:effectLst/>
                        </a:rPr>
                        <a:t>Maze Materials</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Will</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95.00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4"/>
                  </a:ext>
                </a:extLst>
              </a:tr>
              <a:tr h="395440">
                <a:tc>
                  <a:txBody>
                    <a:bodyPr/>
                    <a:lstStyle/>
                    <a:p>
                      <a:pPr algn="l" fontAlgn="b"/>
                      <a:r>
                        <a:rPr lang="en-US" sz="900" u="none" strike="noStrike">
                          <a:effectLst/>
                        </a:rPr>
                        <a:t>Quadcopter Repair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Will</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$150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150.00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74787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6943"/>
            <a:ext cx="9601200" cy="772886"/>
          </a:xfrm>
        </p:spPr>
        <p:txBody>
          <a:bodyPr/>
          <a:lstStyle/>
          <a:p>
            <a:r>
              <a:rPr lang="en-US" dirty="0" smtClean="0"/>
              <a:t>Progress</a:t>
            </a:r>
            <a:endParaRPr lang="en-US" dirty="0"/>
          </a:p>
        </p:txBody>
      </p:sp>
      <p:graphicFrame>
        <p:nvGraphicFramePr>
          <p:cNvPr id="7" name="Content Placeholder 8"/>
          <p:cNvGraphicFramePr>
            <a:graphicFrameLocks noGrp="1"/>
          </p:cNvGraphicFramePr>
          <p:nvPr>
            <p:ph idx="1"/>
          </p:nvPr>
        </p:nvGraphicFramePr>
        <p:xfrm>
          <a:off x="1371600" y="1751527"/>
          <a:ext cx="9601200" cy="4115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098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942" y="2749312"/>
            <a:ext cx="9601200" cy="1485900"/>
          </a:xfrm>
        </p:spPr>
        <p:txBody>
          <a:bodyPr/>
          <a:lstStyle/>
          <a:p>
            <a:r>
              <a:rPr lang="en-US" dirty="0" smtClean="0"/>
              <a:t>Questions?</a:t>
            </a:r>
            <a:br>
              <a:rPr lang="en-US" dirty="0" smtClean="0"/>
            </a:br>
            <a:endParaRPr lang="en-US" dirty="0"/>
          </a:p>
        </p:txBody>
      </p:sp>
    </p:spTree>
    <p:extLst>
      <p:ext uri="{BB962C8B-B14F-4D97-AF65-F5344CB8AC3E}">
        <p14:creationId xmlns:p14="http://schemas.microsoft.com/office/powerpoint/2010/main" val="103051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&amp; Specifications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9167712"/>
              </p:ext>
            </p:extLst>
          </p:nvPr>
        </p:nvGraphicFramePr>
        <p:xfrm>
          <a:off x="1750541" y="1734065"/>
          <a:ext cx="9024552" cy="2468880"/>
        </p:xfrm>
        <a:graphic>
          <a:graphicData uri="http://schemas.openxmlformats.org/drawingml/2006/table">
            <a:tbl>
              <a:tblPr firstRow="1" bandRow="1">
                <a:tableStyleId>{5C22544A-7EE6-4342-B048-85BDC9FD1C3A}</a:tableStyleId>
              </a:tblPr>
              <a:tblGrid>
                <a:gridCol w="3008184">
                  <a:extLst>
                    <a:ext uri="{9D8B030D-6E8A-4147-A177-3AD203B41FA5}">
                      <a16:colId xmlns:a16="http://schemas.microsoft.com/office/drawing/2014/main" xmlns="" val="20000"/>
                    </a:ext>
                  </a:extLst>
                </a:gridCol>
                <a:gridCol w="3008184">
                  <a:extLst>
                    <a:ext uri="{9D8B030D-6E8A-4147-A177-3AD203B41FA5}">
                      <a16:colId xmlns:a16="http://schemas.microsoft.com/office/drawing/2014/main" xmlns="" val="20001"/>
                    </a:ext>
                  </a:extLst>
                </a:gridCol>
                <a:gridCol w="3008184">
                  <a:extLst>
                    <a:ext uri="{9D8B030D-6E8A-4147-A177-3AD203B41FA5}">
                      <a16:colId xmlns:a16="http://schemas.microsoft.com/office/drawing/2014/main" xmlns="" val="20002"/>
                    </a:ext>
                  </a:extLst>
                </a:gridCol>
              </a:tblGrid>
              <a:tr h="291618">
                <a:tc>
                  <a:txBody>
                    <a:bodyPr/>
                    <a:lstStyle/>
                    <a:p>
                      <a:r>
                        <a:rPr lang="en-US" dirty="0" smtClean="0"/>
                        <a:t>Component</a:t>
                      </a:r>
                      <a:endParaRPr lang="en-US" dirty="0"/>
                    </a:p>
                  </a:txBody>
                  <a:tcPr/>
                </a:tc>
                <a:tc>
                  <a:txBody>
                    <a:bodyPr/>
                    <a:lstStyle/>
                    <a:p>
                      <a:r>
                        <a:rPr lang="en-US" dirty="0" smtClean="0"/>
                        <a:t>Parameter</a:t>
                      </a:r>
                      <a:endParaRPr lang="en-US" dirty="0"/>
                    </a:p>
                  </a:txBody>
                  <a:tcPr/>
                </a:tc>
                <a:tc>
                  <a:txBody>
                    <a:bodyPr/>
                    <a:lstStyle/>
                    <a:p>
                      <a:r>
                        <a:rPr lang="en-US" dirty="0" smtClean="0"/>
                        <a:t>Specification</a:t>
                      </a:r>
                      <a:endParaRPr lang="en-US" dirty="0"/>
                    </a:p>
                  </a:txBody>
                  <a:tcPr/>
                </a:tc>
                <a:extLst>
                  <a:ext uri="{0D108BD9-81ED-4DB2-BD59-A6C34878D82A}">
                    <a16:rowId xmlns:a16="http://schemas.microsoft.com/office/drawing/2014/main" xmlns="" val="10000"/>
                  </a:ext>
                </a:extLst>
              </a:tr>
              <a:tr h="291618">
                <a:tc>
                  <a:txBody>
                    <a:bodyPr/>
                    <a:lstStyle/>
                    <a:p>
                      <a:r>
                        <a:rPr lang="en-US" dirty="0" smtClean="0"/>
                        <a:t>Camera</a:t>
                      </a:r>
                      <a:endParaRPr lang="en-US" dirty="0"/>
                    </a:p>
                  </a:txBody>
                  <a:tcPr/>
                </a:tc>
                <a:tc>
                  <a:txBody>
                    <a:bodyPr/>
                    <a:lstStyle/>
                    <a:p>
                      <a:r>
                        <a:rPr lang="en-US" dirty="0" smtClean="0"/>
                        <a:t>Resolution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640 x 480 pixels</a:t>
                      </a:r>
                    </a:p>
                  </a:txBody>
                  <a:tcPr/>
                </a:tc>
                <a:extLst>
                  <a:ext uri="{0D108BD9-81ED-4DB2-BD59-A6C34878D82A}">
                    <a16:rowId xmlns:a16="http://schemas.microsoft.com/office/drawing/2014/main" xmlns="" val="10001"/>
                  </a:ext>
                </a:extLst>
              </a:tr>
              <a:tr h="291618">
                <a:tc>
                  <a:txBody>
                    <a:bodyPr/>
                    <a:lstStyle/>
                    <a:p>
                      <a:r>
                        <a:rPr lang="en-US" dirty="0" smtClean="0"/>
                        <a:t>Wireless Video Transmitter</a:t>
                      </a:r>
                      <a:endParaRPr lang="en-US" dirty="0"/>
                    </a:p>
                  </a:txBody>
                  <a:tcPr/>
                </a:tc>
                <a:tc>
                  <a:txBody>
                    <a:bodyPr/>
                    <a:lstStyle/>
                    <a:p>
                      <a:r>
                        <a:rPr lang="en-US" dirty="0" smtClean="0"/>
                        <a:t>Range</a:t>
                      </a:r>
                      <a:endParaRPr lang="en-US" dirty="0"/>
                    </a:p>
                  </a:txBody>
                  <a:tcPr/>
                </a:tc>
                <a:tc>
                  <a:txBody>
                    <a:bodyPr/>
                    <a:lstStyle/>
                    <a:p>
                      <a:r>
                        <a:rPr lang="en-US" dirty="0" smtClean="0"/>
                        <a:t>Min. 50 ft.</a:t>
                      </a:r>
                      <a:endParaRPr lang="en-US" dirty="0"/>
                    </a:p>
                  </a:txBody>
                  <a:tcPr/>
                </a:tc>
                <a:extLst>
                  <a:ext uri="{0D108BD9-81ED-4DB2-BD59-A6C34878D82A}">
                    <a16:rowId xmlns:a16="http://schemas.microsoft.com/office/drawing/2014/main" xmlns="" val="10002"/>
                  </a:ext>
                </a:extLst>
              </a:tr>
              <a:tr h="503341">
                <a:tc>
                  <a:txBody>
                    <a:bodyPr/>
                    <a:lstStyle/>
                    <a:p>
                      <a:r>
                        <a:rPr lang="en-US" dirty="0" smtClean="0"/>
                        <a:t>RF Transceivers (XBee</a:t>
                      </a:r>
                      <a:r>
                        <a:rPr lang="en-US" baseline="0" dirty="0" smtClean="0"/>
                        <a:t> modules)</a:t>
                      </a:r>
                      <a:endParaRPr lang="en-US" dirty="0"/>
                    </a:p>
                  </a:txBody>
                  <a:tcPr/>
                </a:tc>
                <a:tc>
                  <a:txBody>
                    <a:bodyPr/>
                    <a:lstStyle/>
                    <a:p>
                      <a:r>
                        <a:rPr lang="en-US" dirty="0" smtClean="0"/>
                        <a:t>Range, Data</a:t>
                      </a:r>
                      <a:r>
                        <a:rPr lang="en-US" baseline="0" dirty="0" smtClean="0"/>
                        <a:t> Transfer Rate</a:t>
                      </a:r>
                      <a:endParaRPr lang="en-US" dirty="0"/>
                    </a:p>
                  </a:txBody>
                  <a:tcPr/>
                </a:tc>
                <a:tc>
                  <a:txBody>
                    <a:bodyPr/>
                    <a:lstStyle/>
                    <a:p>
                      <a:r>
                        <a:rPr lang="en-US" dirty="0" smtClean="0"/>
                        <a:t>Min. 50 ft., 100kbps</a:t>
                      </a:r>
                      <a:endParaRPr lang="en-US" dirty="0"/>
                    </a:p>
                  </a:txBody>
                  <a:tcPr/>
                </a:tc>
                <a:extLst>
                  <a:ext uri="{0D108BD9-81ED-4DB2-BD59-A6C34878D82A}">
                    <a16:rowId xmlns:a16="http://schemas.microsoft.com/office/drawing/2014/main" xmlns="" val="10003"/>
                  </a:ext>
                </a:extLst>
              </a:tr>
              <a:tr h="291618">
                <a:tc>
                  <a:txBody>
                    <a:bodyPr/>
                    <a:lstStyle/>
                    <a:p>
                      <a:r>
                        <a:rPr lang="en-US" dirty="0" smtClean="0"/>
                        <a:t>Quadcopter</a:t>
                      </a:r>
                      <a:endParaRPr lang="en-US" dirty="0"/>
                    </a:p>
                  </a:txBody>
                  <a:tcPr/>
                </a:tc>
                <a:tc>
                  <a:txBody>
                    <a:bodyPr/>
                    <a:lstStyle/>
                    <a:p>
                      <a:r>
                        <a:rPr lang="en-US" dirty="0" smtClean="0"/>
                        <a:t>Weight, Battery Life</a:t>
                      </a:r>
                      <a:endParaRPr lang="en-US" dirty="0"/>
                    </a:p>
                  </a:txBody>
                  <a:tcPr/>
                </a:tc>
                <a:tc>
                  <a:txBody>
                    <a:bodyPr/>
                    <a:lstStyle/>
                    <a:p>
                      <a:r>
                        <a:rPr lang="en-US" dirty="0" smtClean="0"/>
                        <a:t>Max</a:t>
                      </a:r>
                      <a:r>
                        <a:rPr lang="en-US" baseline="0" dirty="0" smtClean="0"/>
                        <a:t> 5 lbs., 30min</a:t>
                      </a:r>
                      <a:endParaRPr lang="en-US" dirty="0"/>
                    </a:p>
                  </a:txBody>
                  <a:tcPr/>
                </a:tc>
                <a:extLst>
                  <a:ext uri="{0D108BD9-81ED-4DB2-BD59-A6C34878D82A}">
                    <a16:rowId xmlns:a16="http://schemas.microsoft.com/office/drawing/2014/main" xmlns="" val="10004"/>
                  </a:ext>
                </a:extLst>
              </a:tr>
              <a:tr h="291618">
                <a:tc>
                  <a:txBody>
                    <a:bodyPr/>
                    <a:lstStyle/>
                    <a:p>
                      <a:r>
                        <a:rPr lang="en-US" dirty="0" smtClean="0"/>
                        <a:t>Ground Vehicle </a:t>
                      </a:r>
                      <a:endParaRPr lang="en-US" dirty="0"/>
                    </a:p>
                  </a:txBody>
                  <a:tcPr/>
                </a:tc>
                <a:tc>
                  <a:txBody>
                    <a:bodyPr/>
                    <a:lstStyle/>
                    <a:p>
                      <a:r>
                        <a:rPr lang="en-US" dirty="0" smtClean="0"/>
                        <a:t>Weight, Battery Life, Speed</a:t>
                      </a:r>
                      <a:endParaRPr lang="en-US" dirty="0"/>
                    </a:p>
                  </a:txBody>
                  <a:tcPr/>
                </a:tc>
                <a:tc>
                  <a:txBody>
                    <a:bodyPr/>
                    <a:lstStyle/>
                    <a:p>
                      <a:r>
                        <a:rPr lang="en-US" dirty="0" smtClean="0"/>
                        <a:t>5</a:t>
                      </a:r>
                      <a:r>
                        <a:rPr lang="en-US" baseline="0" dirty="0" smtClean="0"/>
                        <a:t> lbs., 30 min, 1ft/sec</a:t>
                      </a:r>
                      <a:endParaRPr lang="en-US" dirty="0"/>
                    </a:p>
                  </a:txBody>
                  <a:tcPr/>
                </a:tc>
                <a:extLst>
                  <a:ext uri="{0D108BD9-81ED-4DB2-BD59-A6C34878D82A}">
                    <a16:rowId xmlns:a16="http://schemas.microsoft.com/office/drawing/2014/main" xmlns="" val="10005"/>
                  </a:ext>
                </a:extLst>
              </a:tr>
            </a:tbl>
          </a:graphicData>
        </a:graphic>
      </p:graphicFrame>
      <p:sp>
        <p:nvSpPr>
          <p:cNvPr id="3" name="Rectangle 2"/>
          <p:cNvSpPr/>
          <p:nvPr/>
        </p:nvSpPr>
        <p:spPr>
          <a:xfrm>
            <a:off x="3048000" y="3105835"/>
            <a:ext cx="6096000" cy="646331"/>
          </a:xfrm>
          <a:prstGeom prst="rect">
            <a:avLst/>
          </a:prstGeom>
        </p:spPr>
        <p:txBody>
          <a:bodyPr>
            <a:spAutoFit/>
          </a:bodyPr>
          <a:lstStyle/>
          <a:p>
            <a:r>
              <a:rPr lang="en-US" dirty="0"/>
              <a:t>As our contributions, we  had to buy the following components: </a:t>
            </a:r>
          </a:p>
        </p:txBody>
      </p:sp>
      <p:sp>
        <p:nvSpPr>
          <p:cNvPr id="4" name="Rectangle 3"/>
          <p:cNvSpPr/>
          <p:nvPr/>
        </p:nvSpPr>
        <p:spPr>
          <a:xfrm>
            <a:off x="3048000" y="3105835"/>
            <a:ext cx="6096000" cy="646331"/>
          </a:xfrm>
          <a:prstGeom prst="rect">
            <a:avLst/>
          </a:prstGeom>
        </p:spPr>
        <p:txBody>
          <a:bodyPr>
            <a:spAutoFit/>
          </a:bodyPr>
          <a:lstStyle/>
          <a:p>
            <a:r>
              <a:rPr lang="en-US" dirty="0"/>
              <a:t>As our contributions, we  had to buy the following components: </a:t>
            </a:r>
          </a:p>
        </p:txBody>
      </p:sp>
    </p:spTree>
    <p:extLst>
      <p:ext uri="{BB962C8B-B14F-4D97-AF65-F5344CB8AC3E}">
        <p14:creationId xmlns:p14="http://schemas.microsoft.com/office/powerpoint/2010/main" val="259788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Quadcopter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3DR DIY Quadcopter frame was provided by Dr. Richie.</a:t>
            </a:r>
          </a:p>
          <a:p>
            <a:r>
              <a:rPr lang="en-US" dirty="0" smtClean="0"/>
              <a:t>It was  incomplete quad that we had to diagnose  and repair before  make sure </a:t>
            </a:r>
          </a:p>
          <a:p>
            <a:r>
              <a:rPr lang="en-US" dirty="0" smtClean="0"/>
              <a:t>As our contributions, we  had </a:t>
            </a:r>
            <a:r>
              <a:rPr lang="en-US" dirty="0"/>
              <a:t>to </a:t>
            </a:r>
            <a:r>
              <a:rPr lang="en-US" dirty="0" smtClean="0"/>
              <a:t>buy the following components: </a:t>
            </a:r>
          </a:p>
          <a:p>
            <a:pPr marL="0" indent="0">
              <a:buNone/>
            </a:pPr>
            <a:r>
              <a:rPr lang="en-US" dirty="0"/>
              <a:t>	</a:t>
            </a:r>
            <a:r>
              <a:rPr lang="en-US" dirty="0" smtClean="0"/>
              <a:t> </a:t>
            </a:r>
            <a:r>
              <a:rPr lang="en-US" dirty="0"/>
              <a:t>RC </a:t>
            </a:r>
            <a:r>
              <a:rPr lang="en-US" dirty="0" smtClean="0"/>
              <a:t>Transmitter/Receiver( to control manually) </a:t>
            </a:r>
          </a:p>
          <a:p>
            <a:pPr marL="0" indent="0">
              <a:buNone/>
            </a:pPr>
            <a:r>
              <a:rPr lang="en-US" dirty="0"/>
              <a:t>	</a:t>
            </a:r>
            <a:r>
              <a:rPr lang="en-US" dirty="0" smtClean="0"/>
              <a:t> Landing legs</a:t>
            </a:r>
            <a:endParaRPr lang="en-US" dirty="0"/>
          </a:p>
          <a:p>
            <a:pPr marL="0" indent="0">
              <a:buNone/>
            </a:pPr>
            <a:r>
              <a:rPr lang="en-US" dirty="0" smtClean="0"/>
              <a:t>	 Rechargeable </a:t>
            </a:r>
            <a:r>
              <a:rPr lang="en-US" dirty="0" err="1" smtClean="0"/>
              <a:t>LiPo</a:t>
            </a:r>
            <a:r>
              <a:rPr lang="en-US" dirty="0" smtClean="0"/>
              <a:t> battery</a:t>
            </a:r>
          </a:p>
          <a:p>
            <a:pPr marL="0" indent="0">
              <a:buNone/>
            </a:pPr>
            <a:r>
              <a:rPr lang="en-US" dirty="0"/>
              <a:t>	</a:t>
            </a:r>
            <a:r>
              <a:rPr lang="en-US" dirty="0" smtClean="0"/>
              <a:t>Telemetry set</a:t>
            </a:r>
          </a:p>
          <a:p>
            <a:pPr marL="0" indent="0">
              <a:buNone/>
            </a:pPr>
            <a:r>
              <a:rPr lang="en-US" dirty="0"/>
              <a:t>	</a:t>
            </a:r>
            <a:r>
              <a:rPr lang="en-US" dirty="0" smtClean="0"/>
              <a:t>Propellers </a:t>
            </a:r>
            <a:endParaRPr lang="en-US" dirty="0"/>
          </a:p>
          <a:p>
            <a:r>
              <a:rPr lang="en-US" dirty="0" smtClean="0"/>
              <a:t> Mission </a:t>
            </a:r>
            <a:r>
              <a:rPr lang="en-US" dirty="0"/>
              <a:t>planner software </a:t>
            </a:r>
            <a:r>
              <a:rPr lang="en-US" dirty="0" smtClean="0"/>
              <a:t> is installed for controlling the quad wirelessly via the telemetry set. </a:t>
            </a:r>
          </a:p>
          <a:p>
            <a:pPr marL="0" indent="0">
              <a:buNone/>
            </a:pPr>
            <a:endParaRPr lang="en-US" dirty="0" smtClean="0"/>
          </a:p>
          <a:p>
            <a:pPr marL="0" indent="0">
              <a:buNone/>
            </a:pPr>
            <a:endParaRPr lang="en-US" dirty="0" smtClean="0"/>
          </a:p>
        </p:txBody>
      </p:sp>
      <p:pic>
        <p:nvPicPr>
          <p:cNvPr id="4098" name="Picture 2" descr="C:\Users\Hamza\Desktop\X8DIYCopter__25542.1443607200.1280.1280.png"/>
          <p:cNvPicPr>
            <a:picLocks noChangeAspect="1" noChangeArrowheads="1"/>
          </p:cNvPicPr>
          <p:nvPr/>
        </p:nvPicPr>
        <p:blipFill>
          <a:blip r:embed="rId3"/>
          <a:srcRect/>
          <a:stretch>
            <a:fillRect/>
          </a:stretch>
        </p:blipFill>
        <p:spPr bwMode="auto">
          <a:xfrm>
            <a:off x="7714445" y="515154"/>
            <a:ext cx="2472744" cy="2215167"/>
          </a:xfrm>
          <a:prstGeom prst="rect">
            <a:avLst/>
          </a:prstGeom>
          <a:noFill/>
        </p:spPr>
      </p:pic>
    </p:spTree>
    <p:extLst>
      <p:ext uri="{BB962C8B-B14F-4D97-AF65-F5344CB8AC3E}">
        <p14:creationId xmlns:p14="http://schemas.microsoft.com/office/powerpoint/2010/main" val="797933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Specifications  </a:t>
            </a:r>
            <a:endParaRPr lang="en-US" dirty="0"/>
          </a:p>
        </p:txBody>
      </p:sp>
      <p:sp>
        <p:nvSpPr>
          <p:cNvPr id="3" name="Content Placeholder 2"/>
          <p:cNvSpPr>
            <a:spLocks noGrp="1"/>
          </p:cNvSpPr>
          <p:nvPr>
            <p:ph idx="1"/>
          </p:nvPr>
        </p:nvSpPr>
        <p:spPr>
          <a:xfrm>
            <a:off x="1122972" y="1646351"/>
            <a:ext cx="6604612" cy="4258019"/>
          </a:xfrm>
        </p:spPr>
        <p:txBody>
          <a:bodyPr/>
          <a:lstStyle/>
          <a:p>
            <a:r>
              <a:rPr lang="en-US" dirty="0" smtClean="0"/>
              <a:t>GoPro Hero 3+</a:t>
            </a:r>
          </a:p>
          <a:p>
            <a:pPr>
              <a:buNone/>
            </a:pPr>
            <a:endParaRPr lang="en-US" dirty="0" smtClean="0"/>
          </a:p>
          <a:p>
            <a:pPr>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23050248"/>
              </p:ext>
            </p:extLst>
          </p:nvPr>
        </p:nvGraphicFramePr>
        <p:xfrm>
          <a:off x="1608462" y="2845920"/>
          <a:ext cx="5191394" cy="185420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xmlns="" val="20000"/>
                    </a:ext>
                  </a:extLst>
                </a:gridCol>
                <a:gridCol w="2595697">
                  <a:extLst>
                    <a:ext uri="{9D8B030D-6E8A-4147-A177-3AD203B41FA5}">
                      <a16:colId xmlns:a16="http://schemas.microsoft.com/office/drawing/2014/main" xmlns="" val="20001"/>
                    </a:ext>
                  </a:extLst>
                </a:gridCol>
              </a:tblGrid>
              <a:tr h="370840">
                <a:tc>
                  <a:txBody>
                    <a:bodyPr/>
                    <a:lstStyle/>
                    <a:p>
                      <a:r>
                        <a:rPr lang="en-US" b="0" dirty="0" smtClean="0"/>
                        <a:t>Company</a:t>
                      </a:r>
                      <a:endParaRPr lang="en-US" b="0" dirty="0"/>
                    </a:p>
                  </a:txBody>
                  <a:tcPr/>
                </a:tc>
                <a:tc>
                  <a:txBody>
                    <a:bodyPr/>
                    <a:lstStyle/>
                    <a:p>
                      <a:r>
                        <a:rPr lang="en-US" b="0" dirty="0" smtClean="0"/>
                        <a:t>GoPro</a:t>
                      </a:r>
                      <a:endParaRPr lang="en-US" b="0" dirty="0"/>
                    </a:p>
                  </a:txBody>
                  <a:tcPr/>
                </a:tc>
                <a:extLst>
                  <a:ext uri="{0D108BD9-81ED-4DB2-BD59-A6C34878D82A}">
                    <a16:rowId xmlns:a16="http://schemas.microsoft.com/office/drawing/2014/main" xmlns="" val="10000"/>
                  </a:ext>
                </a:extLst>
              </a:tr>
              <a:tr h="370840">
                <a:tc>
                  <a:txBody>
                    <a:bodyPr/>
                    <a:lstStyle/>
                    <a:p>
                      <a:r>
                        <a:rPr lang="en-US" b="0" dirty="0" smtClean="0"/>
                        <a:t>Battery</a:t>
                      </a:r>
                      <a:r>
                        <a:rPr lang="en-US" b="0" baseline="0" dirty="0" smtClean="0"/>
                        <a:t> Life</a:t>
                      </a:r>
                      <a:endParaRPr lang="en-US" b="0" dirty="0"/>
                    </a:p>
                  </a:txBody>
                  <a:tcPr/>
                </a:tc>
                <a:tc>
                  <a:txBody>
                    <a:bodyPr/>
                    <a:lstStyle/>
                    <a:p>
                      <a:r>
                        <a:rPr lang="en-US" b="0" dirty="0" smtClean="0"/>
                        <a:t>2</a:t>
                      </a:r>
                      <a:r>
                        <a:rPr lang="en-US" b="0" baseline="0" dirty="0" smtClean="0"/>
                        <a:t> hours</a:t>
                      </a:r>
                      <a:endParaRPr lang="en-US" b="0" dirty="0"/>
                    </a:p>
                  </a:txBody>
                  <a:tcPr/>
                </a:tc>
                <a:extLst>
                  <a:ext uri="{0D108BD9-81ED-4DB2-BD59-A6C34878D82A}">
                    <a16:rowId xmlns:a16="http://schemas.microsoft.com/office/drawing/2014/main" xmlns="" val="10001"/>
                  </a:ext>
                </a:extLst>
              </a:tr>
              <a:tr h="370840">
                <a:tc>
                  <a:txBody>
                    <a:bodyPr/>
                    <a:lstStyle/>
                    <a:p>
                      <a:r>
                        <a:rPr lang="en-US" b="0" dirty="0" smtClean="0"/>
                        <a:t>Price</a:t>
                      </a:r>
                      <a:endParaRPr lang="en-US" b="0" dirty="0"/>
                    </a:p>
                  </a:txBody>
                  <a:tcPr/>
                </a:tc>
                <a:tc>
                  <a:txBody>
                    <a:bodyPr/>
                    <a:lstStyle/>
                    <a:p>
                      <a:r>
                        <a:rPr lang="en-US" b="0" dirty="0" smtClean="0"/>
                        <a:t>$100</a:t>
                      </a:r>
                      <a:r>
                        <a:rPr lang="en-US" b="0" baseline="0" dirty="0" smtClean="0"/>
                        <a:t> </a:t>
                      </a:r>
                      <a:endParaRPr lang="en-US" b="0" dirty="0"/>
                    </a:p>
                  </a:txBody>
                  <a:tcPr/>
                </a:tc>
                <a:extLst>
                  <a:ext uri="{0D108BD9-81ED-4DB2-BD59-A6C34878D82A}">
                    <a16:rowId xmlns:a16="http://schemas.microsoft.com/office/drawing/2014/main" xmlns="" val="10002"/>
                  </a:ext>
                </a:extLst>
              </a:tr>
              <a:tr h="370840">
                <a:tc>
                  <a:txBody>
                    <a:bodyPr/>
                    <a:lstStyle/>
                    <a:p>
                      <a:r>
                        <a:rPr lang="en-US" dirty="0" smtClean="0"/>
                        <a:t>Weight</a:t>
                      </a:r>
                      <a:endParaRPr lang="en-US" dirty="0"/>
                    </a:p>
                  </a:txBody>
                  <a:tcPr/>
                </a:tc>
                <a:tc>
                  <a:txBody>
                    <a:bodyPr/>
                    <a:lstStyle/>
                    <a:p>
                      <a:r>
                        <a:rPr lang="en-US" dirty="0" smtClean="0"/>
                        <a:t>135g</a:t>
                      </a:r>
                      <a:endParaRPr lang="en-US" dirty="0"/>
                    </a:p>
                  </a:txBody>
                  <a:tcPr/>
                </a:tc>
                <a:extLst>
                  <a:ext uri="{0D108BD9-81ED-4DB2-BD59-A6C34878D82A}">
                    <a16:rowId xmlns:a16="http://schemas.microsoft.com/office/drawing/2014/main" xmlns="" val="10003"/>
                  </a:ext>
                </a:extLst>
              </a:tr>
              <a:tr h="370840">
                <a:tc>
                  <a:txBody>
                    <a:bodyPr/>
                    <a:lstStyle/>
                    <a:p>
                      <a:r>
                        <a:rPr lang="en-US" dirty="0" smtClean="0"/>
                        <a:t>Resolution</a:t>
                      </a:r>
                      <a:endParaRPr lang="en-US" dirty="0"/>
                    </a:p>
                  </a:txBody>
                  <a:tcPr/>
                </a:tc>
                <a:tc>
                  <a:txBody>
                    <a:bodyPr/>
                    <a:lstStyle/>
                    <a:p>
                      <a:r>
                        <a:rPr lang="en-US" dirty="0" smtClean="0"/>
                        <a:t>1080p, 60 FPS</a:t>
                      </a:r>
                      <a:endParaRPr lang="en-US" dirty="0"/>
                    </a:p>
                  </a:txBody>
                  <a:tcPr/>
                </a:tc>
                <a:extLst>
                  <a:ext uri="{0D108BD9-81ED-4DB2-BD59-A6C34878D82A}">
                    <a16:rowId xmlns:a16="http://schemas.microsoft.com/office/drawing/2014/main" xmlns="" val="10004"/>
                  </a:ext>
                </a:extLst>
              </a:tr>
            </a:tbl>
          </a:graphicData>
        </a:graphic>
      </p:graphicFrame>
      <p:pic>
        <p:nvPicPr>
          <p:cNvPr id="1026" name="Picture 2" descr="http://pngimg.com/upload/gopro_PNG10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219" y="1747307"/>
            <a:ext cx="4381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2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670" y="574532"/>
            <a:ext cx="9601200" cy="1485900"/>
          </a:xfrm>
        </p:spPr>
        <p:txBody>
          <a:bodyPr/>
          <a:lstStyle/>
          <a:p>
            <a:pPr algn="ctr"/>
            <a:r>
              <a:rPr lang="en-US" dirty="0" smtClean="0"/>
              <a:t>Video Transmission</a:t>
            </a:r>
            <a:endParaRPr lang="en-US" dirty="0"/>
          </a:p>
        </p:txBody>
      </p:sp>
      <p:sp>
        <p:nvSpPr>
          <p:cNvPr id="3" name="Content Placeholder 2"/>
          <p:cNvSpPr>
            <a:spLocks noGrp="1"/>
          </p:cNvSpPr>
          <p:nvPr>
            <p:ph idx="1"/>
          </p:nvPr>
        </p:nvSpPr>
        <p:spPr>
          <a:xfrm>
            <a:off x="1013254" y="1915297"/>
            <a:ext cx="10820400" cy="3027406"/>
          </a:xfrm>
        </p:spPr>
        <p:txBody>
          <a:bodyPr>
            <a:normAutofit/>
          </a:bodyPr>
          <a:lstStyle/>
          <a:p>
            <a:r>
              <a:rPr lang="en-US" sz="2400" dirty="0" smtClean="0"/>
              <a:t>Live feed from the quadcopter will be used as an input to our maze solving program.</a:t>
            </a:r>
          </a:p>
          <a:p>
            <a:r>
              <a:rPr lang="en-US" sz="2400" dirty="0" smtClean="0"/>
              <a:t>Will be transmitting at a 5.8 GHz Frequency, at no more than a range of 100 ft.</a:t>
            </a:r>
          </a:p>
          <a:p>
            <a:r>
              <a:rPr lang="en-US" sz="2400" dirty="0" smtClean="0"/>
              <a:t>The receiving signal will be fed through an analog to digital video converter in order for </a:t>
            </a:r>
            <a:r>
              <a:rPr lang="en-US" sz="2400" dirty="0" err="1" smtClean="0"/>
              <a:t>OpenCV</a:t>
            </a:r>
            <a:r>
              <a:rPr lang="en-US" sz="2400" dirty="0"/>
              <a:t> </a:t>
            </a:r>
            <a:r>
              <a:rPr lang="en-US" sz="2400" dirty="0" smtClean="0"/>
              <a:t>to use the live stream from the camera as an input.</a:t>
            </a:r>
          </a:p>
          <a:p>
            <a:pPr marL="0" indent="0">
              <a:buNone/>
            </a:pPr>
            <a:endParaRPr lang="en-US" sz="2400" dirty="0" smtClean="0"/>
          </a:p>
        </p:txBody>
      </p:sp>
      <p:graphicFrame>
        <p:nvGraphicFramePr>
          <p:cNvPr id="7" name="Diagram 6"/>
          <p:cNvGraphicFramePr/>
          <p:nvPr>
            <p:extLst>
              <p:ext uri="{D42A27DB-BD31-4B8C-83A1-F6EECF244321}">
                <p14:modId xmlns:p14="http://schemas.microsoft.com/office/powerpoint/2010/main" val="1477259246"/>
              </p:ext>
            </p:extLst>
          </p:nvPr>
        </p:nvGraphicFramePr>
        <p:xfrm>
          <a:off x="1283418" y="2987189"/>
          <a:ext cx="1020668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81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Transmitter</a:t>
            </a:r>
            <a:endParaRPr lang="en-US" dirty="0"/>
          </a:p>
        </p:txBody>
      </p:sp>
      <p:sp>
        <p:nvSpPr>
          <p:cNvPr id="3" name="Content Placeholder 2"/>
          <p:cNvSpPr>
            <a:spLocks noGrp="1"/>
          </p:cNvSpPr>
          <p:nvPr>
            <p:ph idx="1"/>
          </p:nvPr>
        </p:nvSpPr>
        <p:spPr>
          <a:xfrm>
            <a:off x="1371599" y="2286000"/>
            <a:ext cx="6208295" cy="4572000"/>
          </a:xfrm>
        </p:spPr>
        <p:txBody>
          <a:bodyPr/>
          <a:lstStyle/>
          <a:p>
            <a:endParaRPr lang="en-US" dirty="0" smtClean="0"/>
          </a:p>
          <a:p>
            <a:pPr>
              <a:buNone/>
            </a:pPr>
            <a:endParaRPr lang="en-US" dirty="0"/>
          </a:p>
        </p:txBody>
      </p:sp>
      <p:pic>
        <p:nvPicPr>
          <p:cNvPr id="2050" name="Picture 2" descr="C:\Users\Hamza\Desktop\IMG_1754.JPG"/>
          <p:cNvPicPr>
            <a:picLocks noChangeAspect="1" noChangeArrowheads="1"/>
          </p:cNvPicPr>
          <p:nvPr/>
        </p:nvPicPr>
        <p:blipFill>
          <a:blip r:embed="rId3"/>
          <a:srcRect/>
          <a:stretch>
            <a:fillRect/>
          </a:stretch>
        </p:blipFill>
        <p:spPr bwMode="auto">
          <a:xfrm>
            <a:off x="7776284" y="1732546"/>
            <a:ext cx="3524628" cy="3557671"/>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3284564320"/>
              </p:ext>
            </p:extLst>
          </p:nvPr>
        </p:nvGraphicFramePr>
        <p:xfrm>
          <a:off x="1326921" y="3000158"/>
          <a:ext cx="5191394" cy="259588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xmlns="" val="20000"/>
                    </a:ext>
                  </a:extLst>
                </a:gridCol>
                <a:gridCol w="2595697">
                  <a:extLst>
                    <a:ext uri="{9D8B030D-6E8A-4147-A177-3AD203B41FA5}">
                      <a16:colId xmlns:a16="http://schemas.microsoft.com/office/drawing/2014/main" xmlns="" val="20001"/>
                    </a:ext>
                  </a:extLst>
                </a:gridCol>
              </a:tblGrid>
              <a:tr h="370840">
                <a:tc>
                  <a:txBody>
                    <a:bodyPr/>
                    <a:lstStyle/>
                    <a:p>
                      <a:r>
                        <a:rPr lang="en-US" b="0" dirty="0" smtClean="0"/>
                        <a:t>Company</a:t>
                      </a:r>
                      <a:endParaRPr lang="en-US" b="0" dirty="0"/>
                    </a:p>
                  </a:txBody>
                  <a:tcPr/>
                </a:tc>
                <a:tc>
                  <a:txBody>
                    <a:bodyPr/>
                    <a:lstStyle/>
                    <a:p>
                      <a:r>
                        <a:rPr lang="en-US" b="0" dirty="0" err="1" smtClean="0"/>
                        <a:t>Eachine</a:t>
                      </a:r>
                      <a:endParaRPr lang="en-US" b="0" dirty="0"/>
                    </a:p>
                  </a:txBody>
                  <a:tcPr/>
                </a:tc>
                <a:extLst>
                  <a:ext uri="{0D108BD9-81ED-4DB2-BD59-A6C34878D82A}">
                    <a16:rowId xmlns:a16="http://schemas.microsoft.com/office/drawing/2014/main" xmlns="" val="10000"/>
                  </a:ext>
                </a:extLst>
              </a:tr>
              <a:tr h="370840">
                <a:tc>
                  <a:txBody>
                    <a:bodyPr/>
                    <a:lstStyle/>
                    <a:p>
                      <a:r>
                        <a:rPr lang="en-US" b="0" dirty="0" smtClean="0"/>
                        <a:t>Operating</a:t>
                      </a:r>
                      <a:r>
                        <a:rPr lang="en-US" b="0" baseline="0" dirty="0" smtClean="0"/>
                        <a:t> Voltage </a:t>
                      </a:r>
                      <a:endParaRPr lang="en-US" b="0" dirty="0"/>
                    </a:p>
                  </a:txBody>
                  <a:tcPr/>
                </a:tc>
                <a:tc>
                  <a:txBody>
                    <a:bodyPr/>
                    <a:lstStyle/>
                    <a:p>
                      <a:r>
                        <a:rPr lang="en-US" b="0" baseline="0" dirty="0" smtClean="0"/>
                        <a:t>7-24V</a:t>
                      </a:r>
                      <a:endParaRPr lang="en-US" b="0" dirty="0"/>
                    </a:p>
                  </a:txBody>
                  <a:tcPr/>
                </a:tc>
                <a:extLst>
                  <a:ext uri="{0D108BD9-81ED-4DB2-BD59-A6C34878D82A}">
                    <a16:rowId xmlns:a16="http://schemas.microsoft.com/office/drawing/2014/main" xmlns="" val="10001"/>
                  </a:ext>
                </a:extLst>
              </a:tr>
              <a:tr h="370840">
                <a:tc>
                  <a:txBody>
                    <a:bodyPr/>
                    <a:lstStyle/>
                    <a:p>
                      <a:r>
                        <a:rPr lang="en-US" b="0" dirty="0" smtClean="0"/>
                        <a:t>Channels</a:t>
                      </a:r>
                      <a:endParaRPr lang="en-US" b="0" dirty="0"/>
                    </a:p>
                  </a:txBody>
                  <a:tcPr/>
                </a:tc>
                <a:tc>
                  <a:txBody>
                    <a:bodyPr/>
                    <a:lstStyle/>
                    <a:p>
                      <a:r>
                        <a:rPr lang="en-US" b="0" dirty="0" smtClean="0"/>
                        <a:t>32</a:t>
                      </a:r>
                      <a:endParaRPr lang="en-US" b="0" dirty="0"/>
                    </a:p>
                  </a:txBody>
                  <a:tcPr/>
                </a:tc>
                <a:extLst>
                  <a:ext uri="{0D108BD9-81ED-4DB2-BD59-A6C34878D82A}">
                    <a16:rowId xmlns:a16="http://schemas.microsoft.com/office/drawing/2014/main" xmlns="" val="10002"/>
                  </a:ext>
                </a:extLst>
              </a:tr>
              <a:tr h="370840">
                <a:tc>
                  <a:txBody>
                    <a:bodyPr/>
                    <a:lstStyle/>
                    <a:p>
                      <a:r>
                        <a:rPr lang="en-US" b="0" dirty="0" smtClean="0"/>
                        <a:t>Price</a:t>
                      </a:r>
                      <a:endParaRPr lang="en-US" b="0" dirty="0"/>
                    </a:p>
                  </a:txBody>
                  <a:tcPr/>
                </a:tc>
                <a:tc>
                  <a:txBody>
                    <a:bodyPr/>
                    <a:lstStyle/>
                    <a:p>
                      <a:r>
                        <a:rPr lang="en-US" b="0" dirty="0" smtClean="0"/>
                        <a:t>$40</a:t>
                      </a:r>
                      <a:r>
                        <a:rPr lang="en-US" b="0" baseline="0" dirty="0" smtClean="0"/>
                        <a:t> </a:t>
                      </a:r>
                      <a:endParaRPr lang="en-US" b="0" dirty="0"/>
                    </a:p>
                  </a:txBody>
                  <a:tcPr/>
                </a:tc>
                <a:extLst>
                  <a:ext uri="{0D108BD9-81ED-4DB2-BD59-A6C34878D82A}">
                    <a16:rowId xmlns:a16="http://schemas.microsoft.com/office/drawing/2014/main" xmlns="" val="10003"/>
                  </a:ext>
                </a:extLst>
              </a:tr>
              <a:tr h="370840">
                <a:tc>
                  <a:txBody>
                    <a:bodyPr/>
                    <a:lstStyle/>
                    <a:p>
                      <a:r>
                        <a:rPr lang="en-US" dirty="0" smtClean="0"/>
                        <a:t>Weight</a:t>
                      </a:r>
                      <a:endParaRPr lang="en-US" dirty="0"/>
                    </a:p>
                  </a:txBody>
                  <a:tcPr/>
                </a:tc>
                <a:tc>
                  <a:txBody>
                    <a:bodyPr/>
                    <a:lstStyle/>
                    <a:p>
                      <a:r>
                        <a:rPr lang="en-US" dirty="0" smtClean="0"/>
                        <a:t>15g (with antenna)</a:t>
                      </a:r>
                      <a:endParaRPr lang="en-US" dirty="0"/>
                    </a:p>
                  </a:txBody>
                  <a:tcPr/>
                </a:tc>
                <a:extLst>
                  <a:ext uri="{0D108BD9-81ED-4DB2-BD59-A6C34878D82A}">
                    <a16:rowId xmlns:a16="http://schemas.microsoft.com/office/drawing/2014/main" xmlns="" val="10004"/>
                  </a:ext>
                </a:extLst>
              </a:tr>
              <a:tr h="370840">
                <a:tc>
                  <a:txBody>
                    <a:bodyPr/>
                    <a:lstStyle/>
                    <a:p>
                      <a:r>
                        <a:rPr lang="en-US" dirty="0" smtClean="0"/>
                        <a:t>Frequency</a:t>
                      </a:r>
                      <a:endParaRPr lang="en-US" dirty="0"/>
                    </a:p>
                  </a:txBody>
                  <a:tcPr/>
                </a:tc>
                <a:tc>
                  <a:txBody>
                    <a:bodyPr/>
                    <a:lstStyle/>
                    <a:p>
                      <a:r>
                        <a:rPr lang="en-US" dirty="0" smtClean="0"/>
                        <a:t>5.8GHz</a:t>
                      </a:r>
                      <a:endParaRPr lang="en-US" dirty="0"/>
                    </a:p>
                  </a:txBody>
                  <a:tcPr/>
                </a:tc>
                <a:extLst>
                  <a:ext uri="{0D108BD9-81ED-4DB2-BD59-A6C34878D82A}">
                    <a16:rowId xmlns:a16="http://schemas.microsoft.com/office/drawing/2014/main" xmlns="" val="10005"/>
                  </a:ext>
                </a:extLst>
              </a:tr>
              <a:tr h="370840">
                <a:tc>
                  <a:txBody>
                    <a:bodyPr/>
                    <a:lstStyle/>
                    <a:p>
                      <a:r>
                        <a:rPr lang="en-US" dirty="0" smtClean="0"/>
                        <a:t>Power Output</a:t>
                      </a:r>
                      <a:endParaRPr lang="en-US" dirty="0"/>
                    </a:p>
                  </a:txBody>
                  <a:tcPr/>
                </a:tc>
                <a:tc>
                  <a:txBody>
                    <a:bodyPr/>
                    <a:lstStyle/>
                    <a:p>
                      <a:r>
                        <a:rPr lang="en-US" dirty="0" smtClean="0"/>
                        <a:t>200mW</a:t>
                      </a:r>
                      <a:endParaRPr lang="en-US" dirty="0"/>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TM10001105[[fn=Crop]]</Template>
  <TotalTime>1735</TotalTime>
  <Words>2257</Words>
  <Application>Microsoft Office PowerPoint</Application>
  <PresentationFormat>Custom</PresentationFormat>
  <Paragraphs>474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Crop</vt:lpstr>
      <vt:lpstr>AIR TO GROUND RECON SYSTEM</vt:lpstr>
      <vt:lpstr>Maze Solver Overview </vt:lpstr>
      <vt:lpstr>Motivation </vt:lpstr>
      <vt:lpstr>Goals &amp; Objectives </vt:lpstr>
      <vt:lpstr>Requirements &amp; Specifications</vt:lpstr>
      <vt:lpstr>Quadcopter </vt:lpstr>
      <vt:lpstr>Camera Specifications  </vt:lpstr>
      <vt:lpstr>Video Transmission</vt:lpstr>
      <vt:lpstr>Video Transmitter</vt:lpstr>
      <vt:lpstr>Video Receiver  </vt:lpstr>
      <vt:lpstr>Ultrasonic Sensors</vt:lpstr>
      <vt:lpstr>Maze</vt:lpstr>
      <vt:lpstr>Maze design </vt:lpstr>
      <vt:lpstr>Software</vt:lpstr>
      <vt:lpstr>Detecting the Maze</vt:lpstr>
      <vt:lpstr>Extracting the Maze</vt:lpstr>
      <vt:lpstr>Binarization</vt:lpstr>
      <vt:lpstr>Text Representation</vt:lpstr>
      <vt:lpstr>Minimum Path Width Threshold</vt:lpstr>
      <vt:lpstr>Finding Hough Lines</vt:lpstr>
      <vt:lpstr>Creating a 1px Width Path</vt:lpstr>
      <vt:lpstr>Connecting Nodes and Solving the Maze</vt:lpstr>
      <vt:lpstr>Translating the Solution and Sending Commands</vt:lpstr>
      <vt:lpstr>PowerPoint Presentation</vt:lpstr>
      <vt:lpstr>Wireless Technologies </vt:lpstr>
      <vt:lpstr>Wireless Communication</vt:lpstr>
      <vt:lpstr>Ground Vehicle</vt:lpstr>
      <vt:lpstr>L293DNE H-Bridges</vt:lpstr>
      <vt:lpstr>Processor Selection</vt:lpstr>
      <vt:lpstr>MCU Block Diagram</vt:lpstr>
      <vt:lpstr>Microcontroller</vt:lpstr>
      <vt:lpstr>Power Supply</vt:lpstr>
      <vt:lpstr>Power Supply Circuitry</vt:lpstr>
      <vt:lpstr>PCB Design</vt:lpstr>
      <vt:lpstr>PCB Schematics – Power &amp; Communications</vt:lpstr>
      <vt:lpstr>PCB Schematics – MCU &amp; Motor Control</vt:lpstr>
      <vt:lpstr>PCB Layout</vt:lpstr>
      <vt:lpstr>Embedded System Program Flow</vt:lpstr>
      <vt:lpstr>Embedded System Program Flow</vt:lpstr>
      <vt:lpstr>Administrative Content</vt:lpstr>
      <vt:lpstr>Sponsors</vt:lpstr>
      <vt:lpstr>Division of Labor  </vt:lpstr>
      <vt:lpstr>Budget </vt:lpstr>
      <vt:lpstr>Progress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hamza nawaz</dc:creator>
  <cp:lastModifiedBy>Nate</cp:lastModifiedBy>
  <cp:revision>78</cp:revision>
  <dcterms:created xsi:type="dcterms:W3CDTF">2016-01-30T18:23:49Z</dcterms:created>
  <dcterms:modified xsi:type="dcterms:W3CDTF">2016-04-19T07:52:10Z</dcterms:modified>
</cp:coreProperties>
</file>